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14" r:id="rId3"/>
    <p:sldId id="258" r:id="rId4"/>
    <p:sldId id="259" r:id="rId5"/>
    <p:sldId id="364" r:id="rId6"/>
    <p:sldId id="365" r:id="rId7"/>
    <p:sldId id="366" r:id="rId8"/>
    <p:sldId id="371" r:id="rId9"/>
    <p:sldId id="372" r:id="rId10"/>
    <p:sldId id="376" r:id="rId11"/>
    <p:sldId id="384" r:id="rId12"/>
    <p:sldId id="377" r:id="rId13"/>
    <p:sldId id="378" r:id="rId14"/>
    <p:sldId id="379" r:id="rId15"/>
    <p:sldId id="385" r:id="rId16"/>
    <p:sldId id="380" r:id="rId17"/>
    <p:sldId id="386" r:id="rId18"/>
    <p:sldId id="381" r:id="rId19"/>
    <p:sldId id="382" r:id="rId20"/>
    <p:sldId id="383" r:id="rId21"/>
    <p:sldId id="387" r:id="rId22"/>
    <p:sldId id="388" r:id="rId23"/>
    <p:sldId id="261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291" r:id="rId33"/>
    <p:sldId id="345" r:id="rId34"/>
    <p:sldId id="399" r:id="rId35"/>
    <p:sldId id="401" r:id="rId36"/>
    <p:sldId id="403" r:id="rId37"/>
    <p:sldId id="404" r:id="rId38"/>
    <p:sldId id="405" r:id="rId39"/>
    <p:sldId id="406" r:id="rId40"/>
    <p:sldId id="346" r:id="rId41"/>
    <p:sldId id="407" r:id="rId42"/>
    <p:sldId id="408" r:id="rId43"/>
    <p:sldId id="409" r:id="rId44"/>
    <p:sldId id="38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00" r:id="rId64"/>
    <p:sldId id="439" r:id="rId65"/>
    <p:sldId id="440" r:id="rId66"/>
    <p:sldId id="402" r:id="rId67"/>
    <p:sldId id="441" r:id="rId68"/>
    <p:sldId id="442" r:id="rId69"/>
    <p:sldId id="443" r:id="rId70"/>
    <p:sldId id="444" r:id="rId71"/>
    <p:sldId id="445" r:id="rId72"/>
    <p:sldId id="446" r:id="rId73"/>
    <p:sldId id="448" r:id="rId74"/>
    <p:sldId id="447" r:id="rId75"/>
    <p:sldId id="411" r:id="rId76"/>
    <p:sldId id="412" r:id="rId77"/>
    <p:sldId id="413" r:id="rId78"/>
    <p:sldId id="414" r:id="rId79"/>
    <p:sldId id="415" r:id="rId80"/>
    <p:sldId id="416" r:id="rId81"/>
    <p:sldId id="449" r:id="rId82"/>
    <p:sldId id="450" r:id="rId83"/>
    <p:sldId id="417" r:id="rId84"/>
    <p:sldId id="41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7" autoAdjust="0"/>
    <p:restoredTop sz="94626"/>
  </p:normalViewPr>
  <p:slideViewPr>
    <p:cSldViewPr snapToGrid="0" snapToObjects="1">
      <p:cViewPr varScale="1">
        <p:scale>
          <a:sx n="149" d="100"/>
          <a:sy n="149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1:35:26.1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50:04.7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50:02.19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49:59.34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49:42.66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D8BE-C0C0-4419-92B1-512731B90806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08A46-F755-4F15-9768-DD078924F1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2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8A46-F755-4F15-9768-DD078924F128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8A46-F755-4F15-9768-DD078924F12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20190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3208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7EC250-E796-438C-AFE1-ABBE2451286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20190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D7EC250-E796-438C-AFE1-ABBE2451286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1709738"/>
            <a:ext cx="91440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" y="4589463"/>
            <a:ext cx="9144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8" r:id="rId3"/>
    <p:sldLayoutId id="2147483656" r:id="rId4"/>
    <p:sldLayoutId id="2147483650" r:id="rId5"/>
  </p:sldLayoutIdLst>
  <p:hf hdr="0" ftr="0" dt="0"/>
  <p:txStyles>
    <p:titleStyle>
      <a:lvl1pPr algn="ctr" defTabSz="342991" rtl="0" eaLnBrk="1" latinLnBrk="0" hangingPunct="1">
        <a:spcBef>
          <a:spcPct val="0"/>
        </a:spcBef>
        <a:buNone/>
        <a:defRPr sz="3301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0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84.png"/><Relationship Id="rId3" Type="http://schemas.openxmlformats.org/officeDocument/2006/relationships/image" Target="../media/image64.png"/><Relationship Id="rId7" Type="http://schemas.openxmlformats.org/officeDocument/2006/relationships/image" Target="../media/image370.png"/><Relationship Id="rId12" Type="http://schemas.openxmlformats.org/officeDocument/2006/relationships/image" Target="../media/image7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10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77.gif"/><Relationship Id="rId4" Type="http://schemas.openxmlformats.org/officeDocument/2006/relationships/image" Target="../media/image7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D3CD3-6246-4468-8D19-C3E6218CB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9AF515-A3A4-4931-B1C3-BA740B67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Modern Techniques in Modelling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3A15-E748-B5D5-4876-5BAF5674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F101-AC16-873A-13C9-8216FF3D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E60F-B712-C8FE-DB0F-C76BB9B57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9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422FB0-588F-5283-AEF9-209B08CD344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08097F-77F8-BCA2-D835-6B6D9115829A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0C4105-5930-1652-DBD6-AB996925B4AD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7A59F-6889-5883-FB00-61198B123F95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FEB99-220B-2BE3-352E-98B937F66811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C46E9-53EE-3FF8-F736-1A6E26E9940B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D6A01-AA83-DDB6-7A80-AF584D2DDF4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F048-ACFD-3611-2D7D-88860D6B5214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CC9A7D-E54F-2A67-FFB0-A37DD67B1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CC9A7D-E54F-2A67-FFB0-A37DD67B1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59D06-0C31-3638-46D7-1A921AB18E4F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59D06-0C31-3638-46D7-1A921AB1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blipFill>
                <a:blip r:embed="rId3"/>
                <a:stretch>
                  <a:fillRect l="-1887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742B2CC-75FD-D2E0-58B5-48027BE3AE32}"/>
              </a:ext>
            </a:extLst>
          </p:cNvPr>
          <p:cNvSpPr/>
          <p:nvPr/>
        </p:nvSpPr>
        <p:spPr>
          <a:xfrm>
            <a:off x="4572000" y="5635277"/>
            <a:ext cx="238539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D17175-34AB-F3DC-0A94-F4F6B16DB914}"/>
              </a:ext>
            </a:extLst>
          </p:cNvPr>
          <p:cNvSpPr/>
          <p:nvPr/>
        </p:nvSpPr>
        <p:spPr>
          <a:xfrm>
            <a:off x="4810539" y="5633457"/>
            <a:ext cx="844826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03D6A3-C1C1-B71E-B15C-5381D58B0E40}"/>
              </a:ext>
            </a:extLst>
          </p:cNvPr>
          <p:cNvSpPr/>
          <p:nvPr/>
        </p:nvSpPr>
        <p:spPr>
          <a:xfrm>
            <a:off x="5655365" y="5633457"/>
            <a:ext cx="546652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FE980-5FD1-897D-69EC-79CA75C18C53}"/>
              </a:ext>
            </a:extLst>
          </p:cNvPr>
          <p:cNvSpPr/>
          <p:nvPr/>
        </p:nvSpPr>
        <p:spPr>
          <a:xfrm>
            <a:off x="6202017" y="5633457"/>
            <a:ext cx="546652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0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3D5D-C126-2DAD-DDC7-8191C0E1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C2C1-3467-4D56-6B7D-B8CDF48C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FB30-DA73-75A1-A59A-FEC44D5BD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10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5FC26A-E879-1DB6-22CB-751D6E63ACE4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CEB67A-A03F-2A89-D7CC-61C0058E366C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F412C-F198-5044-B7BB-6177B2C15395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D1D5D-CC78-56E8-BC0E-1ADA3513FEFC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31357-FD55-FA90-6E53-0FB2F577AF62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61ED4-058D-F9BC-EB1D-238A21D15D4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CCC5E-7A77-C0AB-5029-AA99B90AA85B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D349-BD10-03CE-A32B-59999031CDE3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466F9A-2A7F-638D-348D-9D3ACAA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466F9A-2A7F-638D-348D-9D3ACAA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D87022-27EF-EBC8-D777-99DA611CBDCD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D87022-27EF-EBC8-D777-99DA611C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blipFill>
                <a:blip r:embed="rId3"/>
                <a:stretch>
                  <a:fillRect l="-1887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A256A49-74C3-BB5D-A139-336F5A4DC43A}"/>
              </a:ext>
            </a:extLst>
          </p:cNvPr>
          <p:cNvSpPr/>
          <p:nvPr/>
        </p:nvSpPr>
        <p:spPr>
          <a:xfrm>
            <a:off x="4572000" y="5635277"/>
            <a:ext cx="2389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4D17E-2731-A8A2-BBC0-35EBA3BCB3B9}"/>
              </a:ext>
            </a:extLst>
          </p:cNvPr>
          <p:cNvSpPr/>
          <p:nvPr/>
        </p:nvSpPr>
        <p:spPr>
          <a:xfrm>
            <a:off x="5919355" y="5635277"/>
            <a:ext cx="2389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78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2797-5E00-B007-3B42-65E54C2C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12FD-8B6A-7F9C-0E72-D1490B5F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4CEC1-5802-FA74-20D0-21AB24B44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B2D7-06D0-113C-D5AA-A3E1682D2A8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CAB7-AF20-FEEB-22E4-17228FF102A9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C8E23-E94E-DD5E-3FAD-AA4D1BADD323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E3707-9970-7463-D33A-93DA659545F5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EF37C-8B03-E872-74C3-2C88CF90C0E0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CA000-4B66-A324-8609-1D85CCE9FCC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82A3B-9FF2-7081-F59F-991A3C9D6B7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53F87-8C10-BB69-4A1F-7617918F866F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6AD145-168C-1D09-1A2F-550639CCF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6AD145-168C-1D09-1A2F-550639CCF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7EBED9-9618-23E7-1800-FF92A912EE5C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       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7EBED9-9618-23E7-1800-FF92A912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47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0B7F-F24E-9700-48B9-3794315A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292A-EE4B-9DC3-356A-1BE1D87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7297-6838-1656-B0DF-43BD57E08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51B5EB-5940-FC4B-DFC4-C3ACCDDF551A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915D19-3588-5ED1-D65F-B8354D240F1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4DCC53-12C7-6571-0239-F9D4610F84E7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07CAB-EAF3-3B4B-1BA9-78911C81C815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23DC4-F202-9A0E-AB3F-CCB98402C150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30B03-D4AA-20FC-CF3B-D69B13721430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A68930-6D03-81E4-217A-72AB8D50E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A68930-6D03-81E4-217A-72AB8D50E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CEB728-B30E-DF33-3749-C7354AD0D263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       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CEB728-B30E-DF33-3749-C7354AD0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68911-DAB0-7976-F2C5-A0153B5D388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68911-DAB0-7976-F2C5-A0153B5D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54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6E2A-2BD3-5A9C-377A-48B9C044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792-DE62-4653-66CB-66346596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7BE23-FEC8-5406-5D62-5FFD194F5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1927A-0E22-6FC8-EA5F-31A2E6C4BA3E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3C9EB-BC27-3D52-3861-70010CD1CBB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F5F29A-ADC1-3DDD-8005-3FC66B13C8BF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07C42-88EC-3DAE-AF9D-BAE48815957A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27AE8-2402-6189-5132-D5D5FBE2D24A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331D4-19F5-5EFF-A0D2-05DBB644D30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9FFBC1-83F7-1954-76E3-E7D3B96F2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9FFBC1-83F7-1954-76E3-E7D3B96F2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A8E70A-ABA5-E1B9-D5C7-3003F3F34771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A8E70A-ABA5-E1B9-D5C7-3003F3F3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07BD2-3E5E-E6B0-2BF9-CE631414923B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07BD2-3E5E-E6B0-2BF9-CE631414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A99435-6171-D684-F724-E436E8046D51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8E304-E7AC-5E0F-4288-A03D46927F1A}"/>
              </a:ext>
            </a:extLst>
          </p:cNvPr>
          <p:cNvSpPr/>
          <p:nvPr/>
        </p:nvSpPr>
        <p:spPr>
          <a:xfrm>
            <a:off x="4586082" y="5635277"/>
            <a:ext cx="661327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BCCFC2-0EEC-95E7-D142-A7C76964D3E3}"/>
              </a:ext>
            </a:extLst>
          </p:cNvPr>
          <p:cNvSpPr/>
          <p:nvPr/>
        </p:nvSpPr>
        <p:spPr>
          <a:xfrm>
            <a:off x="5247409" y="5635277"/>
            <a:ext cx="559817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0616-908B-3960-9AAE-66F1D122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DC73-1A5F-86BB-B8CA-5DCF6C49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CC956-2FCB-AB77-1BC3-406E3EC1A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14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0C2A74-E58C-7D54-9EBB-98C5B3CC55EC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3B26DA-40F7-86A5-3EF2-E127FDE3C2F0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CD159-95D0-398C-E01C-9C8AAFCF85A0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732C53-171F-64F2-C98F-A66E3E7FD2E7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AA71E-1A41-B469-2D53-7A514833C32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7D07B-FBF8-AA0E-ED14-285A7AD4A9B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02D8E9-3412-9333-8F9B-E0716F452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02D8E9-3412-9333-8F9B-E0716F452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BCDF7-3967-8C7C-5A97-921919CF9786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BCDF7-3967-8C7C-5A97-921919C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B3E80-B52F-474E-62C1-CABF950CA2E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B3E80-B52F-474E-62C1-CABF950CA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427F9-0F0A-D570-6F80-F88CBBCD4290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B667A-6874-1B6A-3848-326DDDD421F3}"/>
              </a:ext>
            </a:extLst>
          </p:cNvPr>
          <p:cNvSpPr/>
          <p:nvPr/>
        </p:nvSpPr>
        <p:spPr>
          <a:xfrm>
            <a:off x="4644736" y="5635277"/>
            <a:ext cx="5818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0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637F2-35B7-D28D-A389-784B7254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99E2-6926-871D-AF10-0A52DD8A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1918-D661-6630-F29F-97AC40CF9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2D185-8DF9-B484-BDFD-88877EA63ED0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B9006D-FCCC-4CFB-A9CF-310E7615CD95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83BFB1-442F-9949-17AB-41F08DA03A53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8BE7E-60AD-D9E0-0ADF-3CDC849740E3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C72E0-F311-15CB-F7E3-E31E22591358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C76AC-FF9C-C46C-AFF4-3BC9D15044CB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6F6E7-565F-B34C-C7DE-E479ECE16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6F6E7-565F-B34C-C7DE-E479ECE16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9DED81-DD2B-FBB3-21EF-4CF668CE8B40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			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9DED81-DD2B-FBB3-21EF-4CF668CE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A6007-B9D0-8D64-C327-AF97ED32D5D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A6007-B9D0-8D64-C327-AF97ED32D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5DCA54-AFF3-104F-79F2-2D1E23170CB9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</p:spTree>
    <p:extLst>
      <p:ext uri="{BB962C8B-B14F-4D97-AF65-F5344CB8AC3E}">
        <p14:creationId xmlns:p14="http://schemas.microsoft.com/office/powerpoint/2010/main" val="99846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36F5-6149-75AC-480A-6D420D2E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D691-4204-D50B-4F81-3C502BA9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8298-9644-1D4A-7E2F-BAB9B168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4239A-A0FC-EEB5-6E61-B7CF129FFA51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F2D423-927E-7740-0C93-1AF55DA6A69F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F44FEF-0BB0-46B7-922C-2C418974B6CD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0026C-90AE-8343-156B-245AD6AB6D4A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F56D0-2383-3719-3C24-518E65162D40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782F39E-A5F4-6118-2DE5-1A2EAFC11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782F39E-A5F4-6118-2DE5-1A2EAFC11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1F4757-A9F7-BBEC-0EA7-0B67A36BC126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			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1F4757-A9F7-BBEC-0EA7-0B67A36B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B2D8A1-6270-4953-5A5C-5CB8ED1E6042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B2D8A1-6270-4953-5A5C-5CB8ED1E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3D8A5-EA94-EF42-ED8D-8D56FC4D14A1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3D8A5-EA94-EF42-ED8D-8D56FC4D1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29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121C-17DF-9603-A9CC-BDDEC96B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201E-DBFC-FE47-6A84-2D75C33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5FB8-E27C-872D-D976-7F4BB7C81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BFAF16-983B-C1BA-D289-D584D0C1D901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BAEF83-70D6-F3BF-62C1-1F47667D047A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53CCA6-BC93-8A2E-656D-BF0F003B0A5C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991C5D-5C65-05AF-82AA-BBA7389BB597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BB2A04-5433-F359-E6B8-7A22BC1E9EB8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AD6A3-8C2A-88E1-6008-C48E29E2C04A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4E14176-E460-A80D-E2E8-651B2F209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Note that above, both transitions are specified as: </a:t>
                </a:r>
              </a:p>
              <a:p>
                <a:r>
                  <a:rPr lang="en-GB" dirty="0"/>
                  <a:t>	“rate per person per day” times “number of people at risk”</a:t>
                </a:r>
              </a:p>
              <a:p>
                <a:r>
                  <a:rPr lang="en-GB" dirty="0"/>
                  <a:t>	infection:	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type m:val="li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			times	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	recovery: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					times	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Often in model diagrams, the “number of people at risk” term is omitted, and implied by where the arrow is coming from.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4E14176-E460-A80D-E2E8-651B2F209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E8825-296D-9427-C366-254D6893EC41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E8825-296D-9427-C366-254D6893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3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5E407-72D7-5EFF-989B-9A9DAA243919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5E407-72D7-5EFF-989B-9A9DAA24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30FE02-BAF5-D6D7-7D54-E9326F7EF1A3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242953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7913-1964-EC92-C0D7-4747243C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212A-D7E4-2FAC-FD49-772E226B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AF56F-BFD7-6324-3D09-0D6583749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9F53A9-0015-C795-DD42-E7307584F01B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E6B26-97F1-D078-7771-B63424F9B16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1E1727-9AC7-CA8C-BC08-EFE9D097E667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D1214-8F31-FEB8-2FCE-9BC863028F0C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BA98D-1C6D-5B46-9B4A-D2AF9CEA6F3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BA0DA-E0B1-0C81-AE6D-46A89F6BF00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07CD0F-D44D-871C-6901-51549C44C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Note that above, both transitions are specified as: </a:t>
                </a:r>
              </a:p>
              <a:p>
                <a:r>
                  <a:rPr lang="en-GB" dirty="0"/>
                  <a:t>	“rate per person per day” times “number of people at risk”</a:t>
                </a:r>
              </a:p>
              <a:p>
                <a:r>
                  <a:rPr lang="en-GB" dirty="0"/>
                  <a:t>	infection:	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type m:val="li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			times	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	recovery: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					times	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Often in model diagrams, the “number of people at risk” term is omitted, and implied by where the arrow is coming from.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07CD0F-D44D-871C-6901-51549C44C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1D0DE5-B374-E0ED-327B-28C1D8CF427C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1D0DE5-B374-E0ED-327B-28C1D8CF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3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137CE-6C4D-4954-31B5-D18E15131E32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137CE-6C4D-4954-31B5-D18E1513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25ECA8-D60D-3BDF-E632-6F29B7E7A731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230645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3C4B-76D5-C943-AD7F-15CD5DF9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session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14C9-82D7-AA43-A040-188A623F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What are ordinary differential equations (ODEs)?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How do we use ODEs to model an epidemic?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Using the R package </a:t>
            </a:r>
            <a:r>
              <a:rPr lang="en-GB" sz="2800" dirty="0" err="1">
                <a:latin typeface="Lucida Console" panose="020B0609040504020204" pitchFamily="49" charset="0"/>
              </a:rPr>
              <a:t>deSolve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/>
              <a:t>Practical: SI, SIR, SEIR models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34B-27E9-4B7A-9654-623999C14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41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8C70-536F-4997-C359-EA848D74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922E-F08C-674B-098D-8F04AD86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BE5D-1BD1-DDB4-D780-0CCC85009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58492-2CA1-1B97-0C08-22E7934FDCA8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AC1093-0FC0-E068-C5E7-45506D23F583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610148-17BB-A6B4-04A6-78CD4A063715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C537F-C2DD-E7D1-625C-235377CC911F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FCC9C6-2591-9109-C4D5-8E4E1CC5B60C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77F77-1871-4F43-6C2D-5F7374CE24D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5CE2AC-030D-7986-692C-EC354132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16084"/>
            <a:ext cx="8562109" cy="1282809"/>
          </a:xfrm>
        </p:spPr>
        <p:txBody>
          <a:bodyPr/>
          <a:lstStyle/>
          <a:p>
            <a:r>
              <a:rPr lang="en-GB" dirty="0"/>
              <a:t>To turn this into ODEs, we include each rate twice: </a:t>
            </a:r>
          </a:p>
          <a:p>
            <a:r>
              <a:rPr lang="en-GB" dirty="0"/>
              <a:t>	once negative for the “leaving” (subtracting from) compartment,</a:t>
            </a:r>
          </a:p>
          <a:p>
            <a:r>
              <a:rPr lang="en-GB" dirty="0"/>
              <a:t>	and once positive for the “entering” (adding to) compartment.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E6BA1-FE16-F256-CCF9-7CD3AA6CE59D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E6BA1-FE16-F256-CCF9-7CD3AA6CE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99700-3A56-4473-4161-3E85CC30E29F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99700-3A56-4473-4161-3E85CC30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D730A9-8DD0-4FB1-EFFB-F26C1952C47A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25196-00E5-E89F-396D-6F515E85E82C}"/>
                  </a:ext>
                </a:extLst>
              </p:cNvPr>
              <p:cNvSpPr txBox="1"/>
              <p:nvPr/>
            </p:nvSpPr>
            <p:spPr>
              <a:xfrm>
                <a:off x="743962" y="4758652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25196-00E5-E89F-396D-6F515E85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2" y="4758652"/>
                <a:ext cx="1018309" cy="461665"/>
              </a:xfrm>
              <a:prstGeom prst="rect">
                <a:avLst/>
              </a:prstGeom>
              <a:blipFill>
                <a:blip r:embed="rId4"/>
                <a:stretch>
                  <a:fillRect l="-11111" t="-127027" r="-1235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A6974-7593-2FD8-70D2-DA103D26012D}"/>
                  </a:ext>
                </a:extLst>
              </p:cNvPr>
              <p:cNvSpPr txBox="1"/>
              <p:nvPr/>
            </p:nvSpPr>
            <p:spPr>
              <a:xfrm>
                <a:off x="743961" y="5241736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A6974-7593-2FD8-70D2-DA103D260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1" y="5241736"/>
                <a:ext cx="1018309" cy="461665"/>
              </a:xfrm>
              <a:prstGeom prst="rect">
                <a:avLst/>
              </a:prstGeom>
              <a:blipFill>
                <a:blip r:embed="rId5"/>
                <a:stretch>
                  <a:fillRect l="-13580" t="-121053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A762EC-F974-CAFA-998E-5B8138A13601}"/>
                  </a:ext>
                </a:extLst>
              </p:cNvPr>
              <p:cNvSpPr txBox="1"/>
              <p:nvPr/>
            </p:nvSpPr>
            <p:spPr>
              <a:xfrm>
                <a:off x="743960" y="5724820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A762EC-F974-CAFA-998E-5B8138A13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0" y="5724820"/>
                <a:ext cx="1018309" cy="461665"/>
              </a:xfrm>
              <a:prstGeom prst="rect">
                <a:avLst/>
              </a:prstGeom>
              <a:blipFill>
                <a:blip r:embed="rId6"/>
                <a:stretch>
                  <a:fillRect l="-8642" t="-121053" r="-370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C35543-3BAB-3BDA-F639-09DADA3C364B}"/>
                  </a:ext>
                </a:extLst>
              </p:cNvPr>
              <p:cNvSpPr txBox="1"/>
              <p:nvPr/>
            </p:nvSpPr>
            <p:spPr>
              <a:xfrm>
                <a:off x="1704106" y="4758652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C35543-3BAB-3BDA-F639-09DADA3C3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6" y="4758652"/>
                <a:ext cx="101830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4EE9A-2FAB-412E-7818-8CFE07706509}"/>
                  </a:ext>
                </a:extLst>
              </p:cNvPr>
              <p:cNvSpPr txBox="1"/>
              <p:nvPr/>
            </p:nvSpPr>
            <p:spPr>
              <a:xfrm>
                <a:off x="1704105" y="5241735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4EE9A-2FAB-412E-7818-8CFE0770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5" y="5241735"/>
                <a:ext cx="101830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AE449-A2BA-FC9B-B2E8-28634415A388}"/>
                  </a:ext>
                </a:extLst>
              </p:cNvPr>
              <p:cNvSpPr txBox="1"/>
              <p:nvPr/>
            </p:nvSpPr>
            <p:spPr>
              <a:xfrm>
                <a:off x="1701535" y="5723609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AE449-A2BA-FC9B-B2E8-28634415A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35" y="5723609"/>
                <a:ext cx="10183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D371D-DD2C-C7D9-B017-ACEC25370690}"/>
                  </a:ext>
                </a:extLst>
              </p:cNvPr>
              <p:cNvSpPr txBox="1"/>
              <p:nvPr/>
            </p:nvSpPr>
            <p:spPr>
              <a:xfrm>
                <a:off x="2560748" y="4758652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D371D-DD2C-C7D9-B017-ACEC25370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48" y="4758652"/>
                <a:ext cx="1601420" cy="461665"/>
              </a:xfrm>
              <a:prstGeom prst="rect">
                <a:avLst/>
              </a:prstGeom>
              <a:blipFill>
                <a:blip r:embed="rId10"/>
                <a:stretch>
                  <a:fillRect t="-127027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629DFF-3A46-0F90-7EB4-839BDAC919CF}"/>
                  </a:ext>
                </a:extLst>
              </p:cNvPr>
              <p:cNvSpPr txBox="1"/>
              <p:nvPr/>
            </p:nvSpPr>
            <p:spPr>
              <a:xfrm>
                <a:off x="2775776" y="5240524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629DFF-3A46-0F90-7EB4-839BDAC9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76" y="5240524"/>
                <a:ext cx="1601420" cy="461665"/>
              </a:xfrm>
              <a:prstGeom prst="rect">
                <a:avLst/>
              </a:prstGeom>
              <a:blipFill>
                <a:blip r:embed="rId11"/>
                <a:stretch>
                  <a:fillRect l="-1575" t="-124324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89C97B-610C-4AA8-61AF-AA538E6895C7}"/>
                  </a:ext>
                </a:extLst>
              </p:cNvPr>
              <p:cNvSpPr txBox="1"/>
              <p:nvPr/>
            </p:nvSpPr>
            <p:spPr>
              <a:xfrm>
                <a:off x="4012012" y="5241611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89C97B-610C-4AA8-61AF-AA538E68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12" y="5241611"/>
                <a:ext cx="1601420" cy="461665"/>
              </a:xfrm>
              <a:prstGeom prst="rect">
                <a:avLst/>
              </a:prstGeom>
              <a:blipFill>
                <a:blip r:embed="rId1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1A84F-F0AF-370A-D8A3-774FD021F038}"/>
                  </a:ext>
                </a:extLst>
              </p:cNvPr>
              <p:cNvSpPr txBox="1"/>
              <p:nvPr/>
            </p:nvSpPr>
            <p:spPr>
              <a:xfrm>
                <a:off x="4309716" y="5702189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1A84F-F0AF-370A-D8A3-774FD021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716" y="5702189"/>
                <a:ext cx="1601420" cy="461665"/>
              </a:xfrm>
              <a:prstGeom prst="rect">
                <a:avLst/>
              </a:prstGeom>
              <a:blipFill>
                <a:blip r:embed="rId13"/>
                <a:stretch>
                  <a:fillRect l="-2362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E06-3E44-0B3A-BCF7-0957E50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4B69-97BB-494C-97D3-1D35B683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477D-CA10-3C8B-A90D-CE823A9DB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20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C076D-0925-40CF-56C0-A925C4A04BFA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80D360-595B-6B2F-235C-5BDFFD568999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8D04C-E86C-DF18-10BF-0016AB88D061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CC92E-2832-E796-B614-623A8EAAA32B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586E0-6096-B388-AAD7-DCCFA0F7C05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6443-7B36-DED5-9661-56AB3AD11358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E8D46-B884-DB6C-E1D7-4456E684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814664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3FDC55-A993-533A-D586-A86E0F69CF00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B341E-501F-22ED-0405-0C598972C0BD}"/>
              </a:ext>
            </a:extLst>
          </p:cNvPr>
          <p:cNvGrpSpPr/>
          <p:nvPr/>
        </p:nvGrpSpPr>
        <p:grpSpPr>
          <a:xfrm>
            <a:off x="111903" y="3817347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/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/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893B31-53DC-BFB2-68AE-B9781DDD889D}"/>
              </a:ext>
            </a:extLst>
          </p:cNvPr>
          <p:cNvSpPr txBox="1">
            <a:spLocks/>
          </p:cNvSpPr>
          <p:nvPr/>
        </p:nvSpPr>
        <p:spPr>
          <a:xfrm>
            <a:off x="111902" y="3424879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F07839-AA82-B3F3-17EC-47309A8E4B02}"/>
              </a:ext>
            </a:extLst>
          </p:cNvPr>
          <p:cNvSpPr txBox="1">
            <a:spLocks/>
          </p:cNvSpPr>
          <p:nvPr/>
        </p:nvSpPr>
        <p:spPr>
          <a:xfrm>
            <a:off x="4876320" y="3432044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A97E9AD-0227-ACCD-D1CD-8351CCDE3EC7}"/>
              </a:ext>
            </a:extLst>
          </p:cNvPr>
          <p:cNvSpPr txBox="1">
            <a:spLocks/>
          </p:cNvSpPr>
          <p:nvPr/>
        </p:nvSpPr>
        <p:spPr>
          <a:xfrm>
            <a:off x="7119263" y="3429039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/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/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0E46132-57E2-F657-10CF-E5AC0F38891A}"/>
              </a:ext>
            </a:extLst>
          </p:cNvPr>
          <p:cNvSpPr txBox="1">
            <a:spLocks/>
          </p:cNvSpPr>
          <p:nvPr/>
        </p:nvSpPr>
        <p:spPr>
          <a:xfrm>
            <a:off x="4876319" y="5043619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566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2" grpId="0"/>
      <p:bldP spid="23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0937-2CB0-3C73-56A0-7B48F892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850D-3C16-DA69-00D2-CA65B707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555-2AA8-B983-E5CC-99C8EC1FD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E1D52-6454-6079-71A8-7023F47666E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0E0E57-02E2-AF5D-BC13-01510621CCBD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3F9F01-6BCD-E82F-5F9C-E32BC3E5AEDC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A7BAB-D297-A98C-C9D0-9F41D0F27622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D0A08-390C-5E3B-DDB0-0211A692C95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61D7C-DE9F-EF1E-14AB-FD585F0FB858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949EB7-21F8-C2D0-7D78-91F32CF79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814664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C0D40-6F32-6F8D-6244-10B349AFA2EB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C0D40-6F32-6F8D-6244-10B349AFA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61472E-D2DD-A113-8F43-0BC09F69EBB8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61472E-D2DD-A113-8F43-0BC09F69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669C02-4C00-F73E-88C7-D203D400B9B8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847B55-3091-DD0C-0F4B-DD4706C56CED}"/>
              </a:ext>
            </a:extLst>
          </p:cNvPr>
          <p:cNvGrpSpPr/>
          <p:nvPr/>
        </p:nvGrpSpPr>
        <p:grpSpPr>
          <a:xfrm>
            <a:off x="111903" y="3817347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57DC4-816A-E125-9AE9-3E4185B3ECC7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57DC4-816A-E125-9AE9-3E4185B3E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BE7E047-C2F1-06E4-A7D2-3E673391F39B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BE7E047-C2F1-06E4-A7D2-3E673391F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F76076-7E0C-8B1C-1AEA-5E46C3D613AD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F76076-7E0C-8B1C-1AEA-5E46C3D61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B1E92E-F54B-E58A-9CAB-0E1B93B4ED4B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B1E92E-F54B-E58A-9CAB-0E1B93B4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272909-2F45-7897-D2BB-067512C38843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272909-2F45-7897-D2BB-067512C3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52ADA1-7C34-4D6C-F6DD-9AAF8B1A7818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52ADA1-7C34-4D6C-F6DD-9AAF8B1A7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73FE45-1767-1C49-D1D7-BC8202D1DB11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73FE45-1767-1C49-D1D7-BC8202D1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8FF54D-3439-A3C4-8AE0-69488033AEF9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8FF54D-3439-A3C4-8AE0-69488033A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BF207F-E3CC-0B63-0308-4DE8091BC58A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BF207F-E3CC-0B63-0308-4DE8091BC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2DF3AB-0344-D4AC-37ED-5C17ADDFA37C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2DF3AB-0344-D4AC-37ED-5C17ADDFA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5483-1B8C-888E-AD2A-2354B8E49000}"/>
                  </a:ext>
                </a:extLst>
              </p:cNvPr>
              <p:cNvSpPr txBox="1"/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5483-1B8C-888E-AD2A-2354B8E4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0BA47-9FAA-D84F-FEE4-AD5F4B90D674}"/>
                  </a:ext>
                </a:extLst>
              </p:cNvPr>
              <p:cNvSpPr txBox="1"/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0BA47-9FAA-D84F-FEE4-AD5F4B9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F7F71A8-3548-ED24-64FB-A03F6FE67E03}"/>
              </a:ext>
            </a:extLst>
          </p:cNvPr>
          <p:cNvSpPr txBox="1">
            <a:spLocks/>
          </p:cNvSpPr>
          <p:nvPr/>
        </p:nvSpPr>
        <p:spPr>
          <a:xfrm>
            <a:off x="111902" y="3424879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43FCB8-64EA-6ECF-130B-BC022ECF9BDF}"/>
              </a:ext>
            </a:extLst>
          </p:cNvPr>
          <p:cNvSpPr txBox="1">
            <a:spLocks/>
          </p:cNvSpPr>
          <p:nvPr/>
        </p:nvSpPr>
        <p:spPr>
          <a:xfrm>
            <a:off x="4876320" y="3432044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1887C3-34C0-C742-92E6-7EA361D6E58F}"/>
              </a:ext>
            </a:extLst>
          </p:cNvPr>
          <p:cNvSpPr txBox="1">
            <a:spLocks/>
          </p:cNvSpPr>
          <p:nvPr/>
        </p:nvSpPr>
        <p:spPr>
          <a:xfrm>
            <a:off x="7119263" y="3429039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EADE8-E826-1787-3927-4A8C7014C69D}"/>
                  </a:ext>
                </a:extLst>
              </p:cNvPr>
              <p:cNvSpPr txBox="1"/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EADE8-E826-1787-3927-4A8C7014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1C2CA-C23C-78A1-88FB-D852D1B8FA19}"/>
                  </a:ext>
                </a:extLst>
              </p:cNvPr>
              <p:cNvSpPr txBox="1"/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1C2CA-C23C-78A1-88FB-D852D1B8F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7DC9AF9-4F73-8D9E-EB49-A83540AC401D}"/>
              </a:ext>
            </a:extLst>
          </p:cNvPr>
          <p:cNvSpPr txBox="1">
            <a:spLocks/>
          </p:cNvSpPr>
          <p:nvPr/>
        </p:nvSpPr>
        <p:spPr>
          <a:xfrm>
            <a:off x="4876319" y="5043619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5D3FD0B-91FF-FB59-97BC-C18B512E9A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5252" y="2532920"/>
            <a:ext cx="5753495" cy="41890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7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931836"/>
            <a:ext cx="9144000" cy="9943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Solving ODE models in R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with the </a:t>
            </a:r>
            <a:r>
              <a:rPr lang="en-GB" sz="40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r>
              <a:rPr lang="en-GB" sz="4000" dirty="0">
                <a:solidFill>
                  <a:schemeClr val="tx2"/>
                </a:solidFill>
              </a:rPr>
              <a:t> package</a:t>
            </a:r>
            <a:endParaRPr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E6E-8474-9F67-A13B-EE1F5249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2180-79F4-15FF-19E8-719B39A6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R package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2E92F-97D8-2D70-9627-F8850048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R package which can numerically solve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Provides the function </a:t>
            </a:r>
            <a:r>
              <a:rPr lang="en-GB" sz="2000" dirty="0">
                <a:latin typeface="Courier"/>
              </a:rPr>
              <a:t>ode()</a:t>
            </a:r>
            <a:r>
              <a:rPr lang="en-GB" sz="2400" dirty="0"/>
              <a:t> to solve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You 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y</a:t>
            </a:r>
            <a:r>
              <a:rPr lang="en-GB" sz="2000" dirty="0"/>
              <a:t>, initial conditions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times</a:t>
            </a:r>
            <a:r>
              <a:rPr lang="en-GB" sz="2000" dirty="0"/>
              <a:t>, time points to solve the system for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parms</a:t>
            </a:r>
            <a:r>
              <a:rPr lang="en-GB" sz="2000" dirty="0"/>
              <a:t>, parameters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ourier"/>
              </a:rPr>
              <a:t>func</a:t>
            </a:r>
            <a:r>
              <a:rPr lang="en-GB" sz="2000" dirty="0"/>
              <a:t>, the system of ODEs as an R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/>
              <a:t>(optionally, others we will discuss later…)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ourier"/>
              </a:rPr>
              <a:t>ode()</a:t>
            </a:r>
            <a:r>
              <a:rPr lang="en-GB" sz="2400" dirty="0"/>
              <a:t> returns a matrix with numerical solutions to the ODEs and the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4E4B-D905-D2C2-17E1-E4C819E4F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26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1C5F-8EFA-513D-C275-D78B5885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E69749C-D4EF-85E4-9C5A-66D0A50C6C61}"/>
                  </a:ext>
                </a:extLst>
              </p:cNvPr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457200" y="1477817"/>
                <a:ext cx="8229600" cy="3769591"/>
              </a:xfrm>
            </p:spPr>
            <p:txBody>
              <a:bodyPr/>
              <a:lstStyle/>
              <a:p>
                <a:pPr marL="342991" lvl="1" indent="0">
                  <a:buNone/>
                </a:pPr>
                <a:r>
                  <a:rPr dirty="0"/>
                  <a:t>Individuals are either susceptible or infected</a:t>
                </a:r>
                <a:r>
                  <a:rPr lang="en-GB" dirty="0"/>
                  <a:t>: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342991" lvl="1" indent="0">
                  <a:buNone/>
                </a:pPr>
                <a:endParaRPr dirty="0"/>
              </a:p>
              <a:p>
                <a:pPr marL="342991" lvl="1" indent="0">
                  <a:buNone/>
                </a:pPr>
                <a:r>
                  <a:rPr dirty="0"/>
                  <a:t>Susceptible individuals become infected via transmission rate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.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E69749C-D4EF-85E4-9C5A-66D0A50C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xfrm>
                <a:off x="457200" y="1477817"/>
                <a:ext cx="8229600" cy="3769591"/>
              </a:xfrm>
              <a:blipFill>
                <a:blip r:embed="rId2"/>
                <a:stretch>
                  <a:fillRect t="-1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1132573-344D-68A4-7F99-B367ECEA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Susceptible Infected (SI) model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9BA48-EC5A-5BFE-B8FE-C90824BDB7C9}"/>
              </a:ext>
            </a:extLst>
          </p:cNvPr>
          <p:cNvSpPr/>
          <p:nvPr/>
        </p:nvSpPr>
        <p:spPr>
          <a:xfrm>
            <a:off x="2715455" y="2572962"/>
            <a:ext cx="1034911" cy="974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3D1B7A-C117-C94E-778E-ECAE69F064F5}"/>
              </a:ext>
            </a:extLst>
          </p:cNvPr>
          <p:cNvCxnSpPr>
            <a:cxnSpLocks/>
          </p:cNvCxnSpPr>
          <p:nvPr/>
        </p:nvCxnSpPr>
        <p:spPr>
          <a:xfrm>
            <a:off x="4075043" y="3091069"/>
            <a:ext cx="79513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0D33D-6EF0-62BB-17EA-4C6E195A3DC7}"/>
                  </a:ext>
                </a:extLst>
              </p:cNvPr>
              <p:cNvSpPr txBox="1"/>
              <p:nvPr/>
            </p:nvSpPr>
            <p:spPr>
              <a:xfrm>
                <a:off x="4010438" y="2572962"/>
                <a:ext cx="9491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E22C2-4B9A-674F-B07F-92F38381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38" y="2572962"/>
                <a:ext cx="949187" cy="400110"/>
              </a:xfrm>
              <a:prstGeom prst="rect">
                <a:avLst/>
              </a:prstGeom>
              <a:blipFill>
                <a:blip r:embed="rId3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923CB61-B1BF-A13B-4DDA-F659D8E26891}"/>
              </a:ext>
            </a:extLst>
          </p:cNvPr>
          <p:cNvSpPr/>
          <p:nvPr/>
        </p:nvSpPr>
        <p:spPr>
          <a:xfrm>
            <a:off x="5104364" y="2572962"/>
            <a:ext cx="1034911" cy="974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87E54-D2C3-A41F-6260-317FC17A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66D52D-C43D-29F8-C36E-8907CEF6B6FE}"/>
              </a:ext>
            </a:extLst>
          </p:cNvPr>
          <p:cNvGrpSpPr/>
          <p:nvPr/>
        </p:nvGrpSpPr>
        <p:grpSpPr>
          <a:xfrm>
            <a:off x="3138458" y="4880608"/>
            <a:ext cx="3137650" cy="953223"/>
            <a:chOff x="489948" y="3292087"/>
            <a:chExt cx="3137650" cy="953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879C9-EF23-1C15-EFB4-CCFCA353436A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879C9-EF23-1C15-EFB4-CCFCA3534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837ACB-8838-E0CA-B47A-03193899C626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837ACB-8838-E0CA-B47A-03193899C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3580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87820-FE3A-3EF8-2F98-06DE9BE41C63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87820-FE3A-3EF8-2F98-06DE9BE41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2A0E1-B884-013E-03C7-E77660BF05E0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2A0E1-B884-013E-03C7-E77660BF0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5941EA-A271-A1CA-45AC-1193A92D71E3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5941EA-A271-A1CA-45AC-1193A92D7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6793F0-554F-2572-2B6F-EC2121418062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6793F0-554F-2572-2B6F-EC2121418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362" t="-121053" b="-1868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16147-A711-4348-5867-0C304DFE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577B-A908-3FFF-BC28-9DA052EC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833BDF-BE22-0DA3-D47A-8AA42CAE1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2400" dirty="0"/>
                  <a:t>Provide to </a:t>
                </a:r>
                <a:r>
                  <a:rPr lang="en-GB" sz="2000" dirty="0">
                    <a:latin typeface="Courier"/>
                  </a:rPr>
                  <a:t>ode()</a:t>
                </a:r>
                <a:r>
                  <a:rPr lang="en-GB" sz="2000" dirty="0"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  <a:endParaRPr lang="en-GB" sz="2400" dirty="0"/>
              </a:p>
              <a:p>
                <a:pPr lvl="2"/>
                <a:r>
                  <a:rPr lang="en-GB" sz="2400" dirty="0">
                    <a:latin typeface="Courier"/>
                  </a:rPr>
                  <a:t>y</a:t>
                </a:r>
                <a:r>
                  <a:rPr lang="en-GB" sz="2400" dirty="0"/>
                  <a:t>, initial conditions</a:t>
                </a:r>
              </a:p>
              <a:p>
                <a:pPr lvl="2"/>
                <a:endParaRPr lang="en-GB" sz="2400" dirty="0"/>
              </a:p>
              <a:p>
                <a:pPr lvl="0"/>
                <a:r>
                  <a:rPr lang="en-GB" sz="2400" dirty="0"/>
                  <a:t>Assume we have population of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GB" sz="2400" dirty="0"/>
                  <a:t>, with 1 infected individual: </a:t>
                </a:r>
              </a:p>
              <a:p>
                <a:pPr lvl="0"/>
                <a:endParaRPr lang="en-GB" sz="2400" dirty="0"/>
              </a:p>
              <a:p>
                <a:pPr marL="1270000" lvl="0"/>
                <a:r>
                  <a:rPr lang="en-GB" sz="2400" dirty="0">
                    <a:latin typeface="Courier"/>
                  </a:rPr>
                  <a:t>N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solidFill>
                      <a:srgbClr val="40A070"/>
                    </a:solidFill>
                    <a:latin typeface="Courier"/>
                  </a:rPr>
                  <a:t>100</a:t>
                </a:r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I_0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S_0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latin typeface="Courier"/>
                  </a:rPr>
                  <a:t>N </a:t>
                </a:r>
                <a:r>
                  <a:rPr lang="en-GB" sz="2400" dirty="0">
                    <a:solidFill>
                      <a:srgbClr val="666666"/>
                    </a:solidFill>
                    <a:latin typeface="Courier"/>
                  </a:rPr>
                  <a:t>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latin typeface="Courier"/>
                  </a:rPr>
                  <a:t>I_0</a:t>
                </a:r>
              </a:p>
              <a:p>
                <a:pPr marL="1270000" lvl="0"/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y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b="1" dirty="0">
                    <a:solidFill>
                      <a:srgbClr val="007020"/>
                    </a:solidFill>
                    <a:latin typeface="Courier"/>
                  </a:rPr>
                  <a:t>c</a:t>
                </a:r>
                <a:r>
                  <a:rPr lang="en-GB" sz="2400" dirty="0">
                    <a:latin typeface="Courier"/>
                  </a:rPr>
                  <a:t>(</a:t>
                </a:r>
                <a:r>
                  <a:rPr lang="en-GB" sz="2400" dirty="0">
                    <a:solidFill>
                      <a:srgbClr val="902000"/>
                    </a:solidFill>
                    <a:latin typeface="Courier"/>
                  </a:rPr>
                  <a:t>S =</a:t>
                </a:r>
                <a:r>
                  <a:rPr lang="en-GB" sz="2400" dirty="0">
                    <a:latin typeface="Courier"/>
                  </a:rPr>
                  <a:t> S_0, </a:t>
                </a:r>
                <a:r>
                  <a:rPr lang="en-GB" sz="2400" dirty="0">
                    <a:solidFill>
                      <a:srgbClr val="902000"/>
                    </a:solidFill>
                    <a:latin typeface="Courier"/>
                  </a:rPr>
                  <a:t>I =</a:t>
                </a:r>
                <a:r>
                  <a:rPr lang="en-GB" sz="2400" dirty="0">
                    <a:latin typeface="Courier"/>
                  </a:rPr>
                  <a:t> I_0)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833BDF-BE22-0DA3-D47A-8AA42CAE1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BC83-41EF-3ED1-EBDB-CFD37DD27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989-6894-96BC-0408-F25583B8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ACF-71F3-FEC2-BEC1-00832C24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02FAA0-9AD4-07D0-EBE6-F66D170E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>
                <a:latin typeface="Courier"/>
              </a:rPr>
              <a:t>times</a:t>
            </a:r>
            <a:r>
              <a:rPr lang="en-GB" sz="2400" dirty="0"/>
              <a:t>, time points to solve the system for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Let’s solve the equation over a period of 50 days, which we will write inside a vector as follows: </a:t>
            </a:r>
          </a:p>
          <a:p>
            <a:pPr marL="1270000" lvl="0"/>
            <a:endParaRPr lang="en-GB" sz="2400" dirty="0"/>
          </a:p>
          <a:p>
            <a:pPr marL="118000" lvl="0"/>
            <a:r>
              <a:rPr lang="en-GB" sz="2400" dirty="0">
                <a:latin typeface="Courier"/>
              </a:rPr>
              <a:t>   times &lt;-</a:t>
            </a:r>
            <a:r>
              <a:rPr lang="en-GB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400" b="1" dirty="0" err="1">
                <a:solidFill>
                  <a:srgbClr val="007020"/>
                </a:solidFill>
                <a:latin typeface="Courier"/>
              </a:rPr>
              <a:t>seq</a:t>
            </a:r>
            <a:r>
              <a:rPr lang="en-GB" sz="2400" dirty="0">
                <a:latin typeface="Courier"/>
              </a:rPr>
              <a:t>(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from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GB" sz="2400" dirty="0">
                <a:latin typeface="Courier"/>
              </a:rPr>
              <a:t>, 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to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50</a:t>
            </a:r>
            <a:r>
              <a:rPr lang="en-GB" sz="2400" dirty="0">
                <a:latin typeface="Courier"/>
              </a:rPr>
              <a:t>, 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by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GB" sz="2400" dirty="0">
                <a:latin typeface="Courier"/>
              </a:rPr>
              <a:t>)</a:t>
            </a:r>
          </a:p>
          <a:p>
            <a:pPr marL="118000" lvl="0"/>
            <a:r>
              <a:rPr lang="en-GB" sz="2400" i="1" dirty="0">
                <a:solidFill>
                  <a:srgbClr val="60A0B0"/>
                </a:solidFill>
                <a:latin typeface="Courier"/>
              </a:rPr>
              <a:t>   # or times &lt;- 0:50</a:t>
            </a:r>
            <a:endParaRPr lang="en-GB" sz="2400" dirty="0">
              <a:latin typeface="Courier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1EC96-0DB6-EA4D-F0A8-006BC3AC2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1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704C-AC31-9AA0-241C-B3284444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FEBD-2A7F-A216-A345-DD7D18B6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151FE3-A873-0EA6-2B23-0B2C50E3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>
                <a:latin typeface="Courier"/>
              </a:rPr>
              <a:t>parms</a:t>
            </a:r>
            <a:r>
              <a:rPr lang="en-GB" sz="2400" dirty="0"/>
              <a:t>, parameters</a:t>
            </a:r>
          </a:p>
          <a:p>
            <a:pPr marL="685983" lvl="2" indent="0">
              <a:buNone/>
            </a:pPr>
            <a:endParaRPr lang="en-GB" sz="2400" dirty="0"/>
          </a:p>
          <a:p>
            <a:pPr lvl="0"/>
            <a:r>
              <a:rPr lang="en-GB" sz="2400" dirty="0"/>
              <a:t>We have just one parameter, the transmission rate: </a:t>
            </a:r>
          </a:p>
          <a:p>
            <a:pPr lvl="0"/>
            <a:endParaRPr lang="en-GB" sz="2400" dirty="0"/>
          </a:p>
          <a:p>
            <a:pPr marL="1270000" lvl="0"/>
            <a:r>
              <a:rPr lang="en-GB" sz="2400" dirty="0">
                <a:latin typeface="Courier"/>
              </a:rPr>
              <a:t>parms &lt;-</a:t>
            </a:r>
            <a:r>
              <a:rPr lang="en-GB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4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sz="2400" dirty="0">
                <a:latin typeface="Courier"/>
              </a:rPr>
              <a:t>(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beta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0.4</a:t>
            </a:r>
            <a:r>
              <a:rPr lang="en-GB" sz="2400" dirty="0">
                <a:latin typeface="Courier"/>
              </a:rPr>
              <a:t>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89667-FA2E-880C-C055-37158609B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3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4832C-F29E-C2C2-63AC-9F49636A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514F-C1D4-3954-EC87-D495EBDB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0B166F-3D91-8134-B5F2-EA0F0777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8229600" cy="5380182"/>
          </a:xfrm>
        </p:spPr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/>
            <a:r>
              <a:rPr lang="en-GB" sz="2000" dirty="0" err="1">
                <a:latin typeface="Courier"/>
              </a:rPr>
              <a:t>func</a:t>
            </a:r>
            <a:r>
              <a:rPr lang="en-GB" sz="2000" dirty="0"/>
              <a:t>, the system of ODEs as an R function </a:t>
            </a:r>
          </a:p>
          <a:p>
            <a:pPr marL="685983" lvl="2" indent="0">
              <a:buNone/>
            </a:pPr>
            <a:r>
              <a:rPr lang="en-GB" sz="2000" dirty="0" err="1">
                <a:latin typeface="Courier"/>
              </a:rPr>
              <a:t>SI_model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sz="2000" dirty="0">
                <a:latin typeface="Courier"/>
              </a:rPr>
              <a:t>(times, state, parms)</a:t>
            </a:r>
          </a:p>
          <a:p>
            <a:pPr marL="685983" lvl="2" indent="0">
              <a:buNone/>
            </a:pPr>
            <a:r>
              <a:rPr lang="en-GB" sz="2000" dirty="0">
                <a:latin typeface="Courier"/>
              </a:rPr>
              <a:t>{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S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state[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I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state[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N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beta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parms[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"beta"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dirty="0" err="1">
                <a:latin typeface="Courier"/>
              </a:rPr>
              <a:t>dS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sz="2000" dirty="0">
                <a:latin typeface="Courier"/>
              </a:rPr>
              <a:t>(beta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N) * 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dirty="0" err="1">
                <a:latin typeface="Courier"/>
              </a:rPr>
              <a:t>dI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(beta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N) * 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res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sz="2000" dirty="0">
                <a:latin typeface="Courier"/>
              </a:rPr>
              <a:t>(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sz="2000" dirty="0">
                <a:latin typeface="Courier"/>
              </a:rPr>
              <a:t>(</a:t>
            </a:r>
            <a:r>
              <a:rPr lang="en-GB" sz="2000" dirty="0" err="1">
                <a:latin typeface="Courier"/>
              </a:rPr>
              <a:t>dS</a:t>
            </a:r>
            <a:r>
              <a:rPr lang="en-GB" sz="2000" dirty="0">
                <a:latin typeface="Courier"/>
              </a:rPr>
              <a:t>, </a:t>
            </a:r>
            <a:r>
              <a:rPr lang="en-GB" sz="2000" dirty="0" err="1">
                <a:latin typeface="Courier"/>
              </a:rPr>
              <a:t>dI</a:t>
            </a:r>
            <a:r>
              <a:rPr lang="en-GB" sz="2000" dirty="0">
                <a:latin typeface="Courier"/>
              </a:rPr>
              <a:t>))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return </a:t>
            </a:r>
            <a:r>
              <a:rPr lang="en-GB" sz="2000" dirty="0">
                <a:latin typeface="Courier"/>
              </a:rPr>
              <a:t>(res)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E3EBB-CFCE-31F7-8732-3313D35A6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83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9148" y="2981739"/>
            <a:ext cx="9144000" cy="596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O</a:t>
            </a:r>
            <a:r>
              <a:rPr sz="4000" dirty="0" err="1">
                <a:solidFill>
                  <a:schemeClr val="tx2"/>
                </a:solidFill>
              </a:rPr>
              <a:t>rdinary</a:t>
            </a:r>
            <a:r>
              <a:rPr sz="4000" dirty="0">
                <a:solidFill>
                  <a:schemeClr val="tx2"/>
                </a:solidFill>
              </a:rPr>
              <a:t> differential equations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10566-630E-F68C-9DB2-E7282A82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2CD1-3C2C-6E1B-A1D2-29475E19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2117-7B50-9E93-B85F-0740A8EC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4000" lvl="0"/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parms)</a:t>
            </a:r>
          </a:p>
          <a:p>
            <a:pPr marL="154000" lvl="0"/>
            <a:br>
              <a:rPr lang="en-GB" dirty="0"/>
            </a:br>
            <a:r>
              <a:rPr lang="en-GB" i="1" dirty="0">
                <a:solidFill>
                  <a:srgbClr val="60A0B0"/>
                </a:solidFill>
                <a:latin typeface="Courier"/>
              </a:rPr>
              <a:t># Convert matrix to data frame for easier manipulation</a:t>
            </a:r>
            <a:br>
              <a:rPr lang="en-GB" dirty="0"/>
            </a:br>
            <a:r>
              <a:rPr lang="en-GB" dirty="0">
                <a:latin typeface="Courier"/>
              </a:rPr>
              <a:t>output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 err="1">
                <a:solidFill>
                  <a:srgbClr val="007020"/>
                </a:solidFill>
                <a:latin typeface="Courier"/>
              </a:rPr>
              <a:t>as.data.frame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lang="en-GB" dirty="0">
                <a:latin typeface="Courier"/>
              </a:rPr>
              <a:t>(output)</a:t>
            </a:r>
          </a:p>
          <a:p>
            <a:pPr marL="1270000" lvl="0"/>
            <a:r>
              <a:rPr lang="en-GB" dirty="0">
                <a:latin typeface="Courier"/>
              </a:rPr>
              <a:t>##   time        S        I
## 1    0 99.00000 1.000000
## 2    1 98.60400 1.396000
## 3    2 98.05340 1.946605
## 4    3 97.28991 2.710090
## 5    4 96.23525 3.764747
## 6    5 94.78605 5.213953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07AAD-F45A-9D33-3613-845B8B9A5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8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E9B2A-7F16-326A-8A07-91E1873D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25E6-7BE9-D6D7-75CC-D2CA6D04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B825F-CEBF-3178-6D2D-DAB9FD097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60520-3659-4EE4-8B09-CC3E7A18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416050"/>
            <a:ext cx="65659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16319"/>
            <a:ext cx="9144000" cy="8253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400" dirty="0">
                <a:solidFill>
                  <a:schemeClr val="tx2"/>
                </a:solidFill>
              </a:rPr>
              <a:t>Practical 1</a:t>
            </a:r>
            <a:br>
              <a:rPr lang="en-GB" sz="4400" dirty="0">
                <a:solidFill>
                  <a:schemeClr val="tx2"/>
                </a:solidFill>
              </a:rPr>
            </a:br>
            <a:r>
              <a:rPr lang="en-GB" sz="4400" dirty="0">
                <a:solidFill>
                  <a:schemeClr val="tx2"/>
                </a:solidFill>
              </a:rPr>
              <a:t>Solving ODEs using </a:t>
            </a:r>
            <a:r>
              <a:rPr lang="en-GB" sz="4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endParaRPr sz="44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3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86D3-3F10-674E-A2D3-4E25EB9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3262-8150-A04C-B99C-8B757E18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789043"/>
            <a:ext cx="8229600" cy="478982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Objective: Solve SI, SIR, SEIR models using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endParaRPr lang="en-GB" sz="2400" dirty="0">
              <a:latin typeface="Lucida Console" panose="020B06090405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Answer questions 1, 2 and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Question 4, adding vaccination, is optional.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pPr marL="342991" lvl="1" indent="0">
              <a:buNone/>
            </a:pPr>
            <a:r>
              <a:rPr lang="en-GB" sz="2400" dirty="0"/>
              <a:t>	Note: If you are stuck with a grid of plots in R, use</a:t>
            </a:r>
          </a:p>
          <a:p>
            <a:pPr marL="342991" lvl="1" indent="0">
              <a:buNone/>
            </a:pPr>
            <a:r>
              <a:rPr lang="en-GB" sz="2400" dirty="0">
                <a:latin typeface="Lucida Console" panose="020B0609040504020204" pitchFamily="49" charset="0"/>
              </a:rPr>
              <a:t>		par(</a:t>
            </a:r>
            <a:r>
              <a:rPr lang="en-GB" sz="2400" dirty="0" err="1">
                <a:latin typeface="Lucida Console" panose="020B0609040504020204" pitchFamily="49" charset="0"/>
              </a:rPr>
              <a:t>mfrow</a:t>
            </a:r>
            <a:r>
              <a:rPr lang="en-GB" sz="2400" dirty="0">
                <a:latin typeface="Lucida Console" panose="020B0609040504020204" pitchFamily="49" charset="0"/>
              </a:rPr>
              <a:t> = c(1,1))</a:t>
            </a:r>
          </a:p>
          <a:p>
            <a:pPr marL="342991" lvl="1" indent="0">
              <a:buNone/>
            </a:pPr>
            <a:r>
              <a:rPr lang="en-GB" sz="2400" dirty="0"/>
              <a:t>	to go back to single-plot mode.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89E4-5CEF-427B-8E6D-AC6370F02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03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311E21-74D1-A417-B047-B2EE0FE5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1EE6C-54AE-E3B5-8BA8-FDF99E92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EB8E-6AFD-6054-113C-F5ECAE1C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1a. Increase the initial number of infectious individuals. What happens to the output?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3E8AE-314C-DE4A-523B-BB52D3553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0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1353-6314-7A90-6FCB-4D8FD501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D8C97-A038-2F8E-A18B-7C47494F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00BDE-5380-826E-9A57-B1DA09DB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5D5B-E2CE-A5AC-5AA8-620501EE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1a. Increase the initial number of infectious individuals. What happens to the output?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number of infectious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has a higher starting point,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but the same growth rate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from that level, and the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same endpoint.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B68B-720B-103D-5C10-2EF41845B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464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7219-A0EB-54D2-FEFF-71AE8951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528A34-8CAB-6917-89B0-23546CA6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2D0B8-92AC-9E8B-71FE-FFA89ED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6B6-2E09-D831-A404-E9EFB885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1c. Increase the value of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by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argument (in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times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vector). </a:t>
            </a:r>
            <a:br>
              <a:rPr lang="en-GB" b="0" i="0" dirty="0">
                <a:solidFill>
                  <a:srgbClr val="343A40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What happens to the output?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42A1F-5BDB-6561-C718-6BB3D874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85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E8E8-C369-2729-50FA-2E366547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07F52D-FDD8-D899-9E0B-BC131EEC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20662-1742-568B-C0FD-6E127132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812A3-27F5-A2C4-0A42-1E25ABD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1c. Increase the value of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by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argument (in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times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vector). </a:t>
            </a:r>
            <a:br>
              <a:rPr lang="en-GB" b="0" i="0" dirty="0">
                <a:solidFill>
                  <a:srgbClr val="343A40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What happens to the output?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solution points become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more spaced out, but trace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same underlying curve.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b="0" i="0" dirty="0">
              <a:solidFill>
                <a:srgbClr val="343A40"/>
              </a:solidFill>
              <a:effectLst/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4AD1E-E03D-D0EC-16D4-449C0EF81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0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A52D-F532-C0DF-A204-F5BD3E38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D01492-A269-C8AC-19D8-2E1A7E8C20CF}"/>
              </a:ext>
            </a:extLst>
          </p:cNvPr>
          <p:cNvGrpSpPr/>
          <p:nvPr/>
        </p:nvGrpSpPr>
        <p:grpSpPr>
          <a:xfrm>
            <a:off x="540980" y="2088509"/>
            <a:ext cx="8229600" cy="3600000"/>
            <a:chOff x="540980" y="2239691"/>
            <a:chExt cx="8229600" cy="360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60D582-10BD-EA45-3A2D-B0BABF5E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980" y="2239691"/>
              <a:ext cx="3987185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204A0E-9EDA-721E-63A6-26226F41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395" y="2239691"/>
              <a:ext cx="3987185" cy="360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58E8-8097-FC52-70B3-002541B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42FDA-328D-5C31-4A0E-D791FB244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2b. Change the value of the transmission rate so that the basic reproduction number is less than one,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. What happens to the output? </a:t>
                </a:r>
              </a:p>
              <a:p>
                <a:endParaRPr lang="en-GB" sz="1400" dirty="0">
                  <a:solidFill>
                    <a:srgbClr val="343A40"/>
                  </a:solidFill>
                  <a:latin typeface="+mn-lt"/>
                </a:endParaRPr>
              </a:p>
              <a:p>
                <a:r>
                  <a:rPr lang="en-GB" b="0" dirty="0">
                    <a:solidFill>
                      <a:srgbClr val="343A40"/>
                    </a:solidFill>
                    <a:effectLst/>
                    <a:latin typeface="+mn-lt"/>
                  </a:rPr>
                  <a:t>				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GB" dirty="0">
                    <a:solidFill>
                      <a:srgbClr val="343A40"/>
                    </a:solidFill>
                  </a:rPr>
                  <a:t>							    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=0.19, 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Recall that for an SIR model, the basic 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 </a:t>
                </a:r>
              </a:p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, the epidemic does not take off.</a:t>
                </a: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42FDA-328D-5C31-4A0E-D791FB244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17" t="-526" r="-1235" b="-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B3A42-1D3D-8894-F0E0-5419A5F7F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8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AF908-620F-4F90-F38A-351D8527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F746-2A4F-4382-763E-89E3E255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SEIR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9E48-DA47-2253-2131-33C9C190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3b. 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How does the model output differ from the SIR model you coded previously? 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dirty="0">
                <a:solidFill>
                  <a:srgbClr val="343A40"/>
                </a:solidFill>
                <a:latin typeface="+mn-lt"/>
              </a:rPr>
              <a:t>Approximately the same number of people get infected, but the epidemic takes approximately twice as long; generation interval is twice as long.</a:t>
            </a:r>
          </a:p>
          <a:p>
            <a:r>
              <a:rPr lang="en-GB" dirty="0">
                <a:solidFill>
                  <a:srgbClr val="343A40"/>
                </a:solidFill>
                <a:latin typeface="+mn-lt"/>
              </a:rPr>
              <a:t>See </a:t>
            </a:r>
            <a:r>
              <a:rPr lang="en-GB" dirty="0" err="1">
                <a:solidFill>
                  <a:srgbClr val="343A40"/>
                </a:solidFill>
                <a:latin typeface="+mn-lt"/>
              </a:rPr>
              <a:t>Wallinga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 and </a:t>
            </a:r>
            <a:r>
              <a:rPr lang="en-GB" dirty="0" err="1">
                <a:solidFill>
                  <a:srgbClr val="343A40"/>
                </a:solidFill>
                <a:latin typeface="+mn-lt"/>
              </a:rPr>
              <a:t>Lipsitch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 2007, especially section 3a, for discussion of the generation interval, the growth rate and the reproduction number in epidemic models.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20771-7486-8ABE-69C7-02DCF3255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162E8-BEA8-95F9-8FD5-DF60BD85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2126"/>
            <a:ext cx="3987185" cy="3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59080-715C-D287-927E-38B715A5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5" y="1842126"/>
            <a:ext cx="3987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Reminder: Difference equations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A044-ED6B-149F-E26A-B9C1E7CE9243}"/>
              </a:ext>
            </a:extLst>
          </p:cNvPr>
          <p:cNvSpPr txBox="1"/>
          <p:nvPr/>
        </p:nvSpPr>
        <p:spPr>
          <a:xfrm>
            <a:off x="1709530" y="2226365"/>
            <a:ext cx="1152939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next </a:t>
            </a:r>
          </a:p>
          <a:p>
            <a:pPr algn="ctr"/>
            <a:r>
              <a:rPr lang="en-GB" dirty="0"/>
              <a:t>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B304-2B16-8C02-E91C-6E776553F0AE}"/>
              </a:ext>
            </a:extLst>
          </p:cNvPr>
          <p:cNvSpPr txBox="1"/>
          <p:nvPr/>
        </p:nvSpPr>
        <p:spPr>
          <a:xfrm>
            <a:off x="4532244" y="2226364"/>
            <a:ext cx="2582333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change</a:t>
            </a:r>
          </a:p>
          <a:p>
            <a:pPr algn="ctr"/>
            <a:r>
              <a:rPr lang="en-GB" dirty="0"/>
              <a:t>in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FC7E3-BEB9-109D-A5B3-419DFDC0AD1A}"/>
              </a:ext>
            </a:extLst>
          </p:cNvPr>
          <p:cNvSpPr txBox="1"/>
          <p:nvPr/>
        </p:nvSpPr>
        <p:spPr>
          <a:xfrm>
            <a:off x="3137453" y="2226365"/>
            <a:ext cx="1335156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current </a:t>
            </a:r>
          </a:p>
          <a:p>
            <a:pPr algn="ctr"/>
            <a:r>
              <a:rPr lang="en-GB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938130"/>
              </a:xfrm>
            </p:spPr>
            <p:txBody>
              <a:bodyPr/>
              <a:lstStyle/>
              <a:p>
                <a:pPr marL="42874" indent="0">
                  <a:buNone/>
                </a:pPr>
                <a:r>
                  <a:rPr lang="en-GB" sz="2000" dirty="0"/>
                  <a:t>In the previous session, we explored difference equations:</a:t>
                </a:r>
              </a:p>
              <a:p>
                <a:pPr marL="42874" indent="0">
                  <a:buNone/>
                </a:pPr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938130"/>
              </a:xfrm>
              <a:blipFill>
                <a:blip r:embed="rId2"/>
                <a:stretch>
                  <a:fillRect l="-310" t="-1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B6517-0E25-AD03-9E93-6E0345559F61}"/>
              </a:ext>
            </a:extLst>
          </p:cNvPr>
          <p:cNvSpPr txBox="1"/>
          <p:nvPr/>
        </p:nvSpPr>
        <p:spPr>
          <a:xfrm>
            <a:off x="3157331" y="3658679"/>
            <a:ext cx="52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48209-33AA-4A3B-2EC5-E798A301C692}"/>
              </a:ext>
            </a:extLst>
          </p:cNvPr>
          <p:cNvSpPr txBox="1"/>
          <p:nvPr/>
        </p:nvSpPr>
        <p:spPr>
          <a:xfrm>
            <a:off x="4502427" y="3658678"/>
            <a:ext cx="52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E3C8F-FC73-A251-A573-AD3BA2A59F0A}"/>
              </a:ext>
            </a:extLst>
          </p:cNvPr>
          <p:cNvCxnSpPr>
            <a:cxnSpLocks/>
          </p:cNvCxnSpPr>
          <p:nvPr/>
        </p:nvCxnSpPr>
        <p:spPr>
          <a:xfrm flipV="1">
            <a:off x="4403035" y="4462670"/>
            <a:ext cx="715617" cy="11330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DE1470-D6F7-BD36-8E5C-DB71939C0BEF}"/>
              </a:ext>
            </a:extLst>
          </p:cNvPr>
          <p:cNvSpPr txBox="1"/>
          <p:nvPr/>
        </p:nvSpPr>
        <p:spPr>
          <a:xfrm>
            <a:off x="1938130" y="5595730"/>
            <a:ext cx="554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changes are the interesting part – </a:t>
            </a:r>
            <a:br>
              <a:rPr lang="en-GB" dirty="0"/>
            </a:br>
            <a:r>
              <a:rPr lang="en-GB" dirty="0"/>
              <a:t>they are what define the behaviour of the system.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86D3-3F10-674E-A2D3-4E25EB9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ODEs session 1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3262-8150-A04C-B99C-8B757E18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ODE models are specified in terms of state variables and their rates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have seen how to construct ODE systems starting from a flowchart-style model diagram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To solve an ODE model, we need to provide initial conditions for the state variables, parameter values, and times over which to solve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have learned how to use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r>
              <a:rPr lang="en-GB" sz="2400" dirty="0"/>
              <a:t> to solve ODEs in 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Next session: Advanced use of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r>
              <a:rPr lang="en-GB" sz="2400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C498A-E39F-44B8-89B9-DF25FE50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990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D3CD3-6246-4468-8D19-C3E6218CB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Ordinary Differential Equations, session 2</a:t>
            </a:r>
            <a:endParaRPr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9AF515-A3A4-4931-B1C3-BA740B67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Modern Techniques in Modelling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3C4B-76D5-C943-AD7F-15CD5DF9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session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14C9-82D7-AA43-A040-188A623F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Recap on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How does numerical integration work?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Advanced use of </a:t>
            </a:r>
            <a:r>
              <a:rPr lang="en-GB" sz="2800" dirty="0" err="1">
                <a:latin typeface="Lucida Console" panose="020B0609040504020204" pitchFamily="49" charset="0"/>
              </a:rPr>
              <a:t>deSolve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/>
              <a:t>Practical: time-varying parameters, events, and </a:t>
            </a:r>
            <a:r>
              <a:rPr lang="en-GB" sz="2400" dirty="0" err="1"/>
              <a:t>Rcpp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34B-27E9-4B7A-9654-623999C14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992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E06-3E44-0B3A-BCF7-0957E50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4B69-97BB-494C-97D3-1D35B683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differential equations: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477D-CA10-3C8B-A90D-CE823A9DB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C076D-0925-40CF-56C0-A925C4A04BFA}"/>
              </a:ext>
            </a:extLst>
          </p:cNvPr>
          <p:cNvCxnSpPr>
            <a:cxnSpLocks/>
          </p:cNvCxnSpPr>
          <p:nvPr/>
        </p:nvCxnSpPr>
        <p:spPr>
          <a:xfrm>
            <a:off x="2272086" y="1882519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80D360-595B-6B2F-235C-5BDFFD568999}"/>
              </a:ext>
            </a:extLst>
          </p:cNvPr>
          <p:cNvCxnSpPr>
            <a:cxnSpLocks/>
          </p:cNvCxnSpPr>
          <p:nvPr/>
        </p:nvCxnSpPr>
        <p:spPr>
          <a:xfrm>
            <a:off x="5664799" y="1882519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8D04C-E86C-DF18-10BF-0016AB88D061}"/>
              </a:ext>
            </a:extLst>
          </p:cNvPr>
          <p:cNvSpPr txBox="1"/>
          <p:nvPr/>
        </p:nvSpPr>
        <p:spPr>
          <a:xfrm>
            <a:off x="5364041" y="1939671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CC92E-2832-E796-B614-623A8EAAA32B}"/>
              </a:ext>
            </a:extLst>
          </p:cNvPr>
          <p:cNvSpPr txBox="1"/>
          <p:nvPr/>
        </p:nvSpPr>
        <p:spPr>
          <a:xfrm>
            <a:off x="1115860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586E0-6096-B388-AAD7-DCCFA0F7C05E}"/>
              </a:ext>
            </a:extLst>
          </p:cNvPr>
          <p:cNvSpPr txBox="1"/>
          <p:nvPr/>
        </p:nvSpPr>
        <p:spPr>
          <a:xfrm>
            <a:off x="4529095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6443-7B36-DED5-9661-56AB3AD11358}"/>
              </a:ext>
            </a:extLst>
          </p:cNvPr>
          <p:cNvSpPr txBox="1"/>
          <p:nvPr/>
        </p:nvSpPr>
        <p:spPr>
          <a:xfrm>
            <a:off x="7919138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E8D46-B884-DB6C-E1D7-4456E684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40" y="2546075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/>
              <p:nvPr/>
            </p:nvSpPr>
            <p:spPr>
              <a:xfrm>
                <a:off x="2531908" y="1416886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08" y="1416886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152" b="-17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/>
              <p:nvPr/>
            </p:nvSpPr>
            <p:spPr>
              <a:xfrm>
                <a:off x="6135523" y="1428269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23" y="1428269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3FDC55-A993-533A-D586-A86E0F69CF00}"/>
              </a:ext>
            </a:extLst>
          </p:cNvPr>
          <p:cNvSpPr txBox="1"/>
          <p:nvPr/>
        </p:nvSpPr>
        <p:spPr>
          <a:xfrm>
            <a:off x="1945835" y="1939671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B341E-501F-22ED-0405-0C598972C0BD}"/>
              </a:ext>
            </a:extLst>
          </p:cNvPr>
          <p:cNvGrpSpPr/>
          <p:nvPr/>
        </p:nvGrpSpPr>
        <p:grpSpPr>
          <a:xfrm>
            <a:off x="359945" y="3428870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/>
              <p:nvPr/>
            </p:nvSpPr>
            <p:spPr>
              <a:xfrm>
                <a:off x="1075410" y="4887623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10" y="4887623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/>
              <p:nvPr/>
            </p:nvSpPr>
            <p:spPr>
              <a:xfrm>
                <a:off x="5049965" y="3366430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5" y="3366430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893B31-53DC-BFB2-68AE-B9781DDD889D}"/>
              </a:ext>
            </a:extLst>
          </p:cNvPr>
          <p:cNvSpPr txBox="1">
            <a:spLocks/>
          </p:cNvSpPr>
          <p:nvPr/>
        </p:nvSpPr>
        <p:spPr>
          <a:xfrm>
            <a:off x="359944" y="3036402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F07839-AA82-B3F3-17EC-47309A8E4B02}"/>
              </a:ext>
            </a:extLst>
          </p:cNvPr>
          <p:cNvSpPr txBox="1">
            <a:spLocks/>
          </p:cNvSpPr>
          <p:nvPr/>
        </p:nvSpPr>
        <p:spPr>
          <a:xfrm>
            <a:off x="5124362" y="3043567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A97E9AD-0227-ACCD-D1CD-8351CCDE3EC7}"/>
              </a:ext>
            </a:extLst>
          </p:cNvPr>
          <p:cNvSpPr txBox="1">
            <a:spLocks/>
          </p:cNvSpPr>
          <p:nvPr/>
        </p:nvSpPr>
        <p:spPr>
          <a:xfrm>
            <a:off x="7367305" y="3040562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/>
              <p:nvPr/>
            </p:nvSpPr>
            <p:spPr>
              <a:xfrm>
                <a:off x="7302582" y="3406699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582" y="3406699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/>
              <p:nvPr/>
            </p:nvSpPr>
            <p:spPr>
              <a:xfrm>
                <a:off x="5049965" y="5065831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5" y="5065831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0E46132-57E2-F657-10CF-E5AC0F38891A}"/>
              </a:ext>
            </a:extLst>
          </p:cNvPr>
          <p:cNvSpPr txBox="1">
            <a:spLocks/>
          </p:cNvSpPr>
          <p:nvPr/>
        </p:nvSpPr>
        <p:spPr>
          <a:xfrm>
            <a:off x="5124361" y="4655142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740DE69-968F-72D0-3C1B-9D73EE0FF32E}"/>
              </a:ext>
            </a:extLst>
          </p:cNvPr>
          <p:cNvSpPr txBox="1">
            <a:spLocks/>
          </p:cNvSpPr>
          <p:nvPr/>
        </p:nvSpPr>
        <p:spPr>
          <a:xfrm>
            <a:off x="821259" y="5868826"/>
            <a:ext cx="7647709" cy="1327100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Starting from the initial conditions, we use </a:t>
            </a:r>
            <a:r>
              <a:rPr lang="en-GB" b="1" dirty="0"/>
              <a:t>numerical integration</a:t>
            </a:r>
            <a:r>
              <a:rPr lang="en-GB" dirty="0"/>
              <a:t> (e.g. with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) to evaluate the variables at times </a:t>
            </a:r>
            <a:r>
              <a:rPr lang="en-GB" i="1" dirty="0"/>
              <a:t>t</a:t>
            </a:r>
            <a:r>
              <a:rPr lang="en-GB" dirty="0"/>
              <a:t>.</a:t>
            </a:r>
          </a:p>
          <a:p>
            <a:r>
              <a:rPr lang="en-GB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69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AA88-7D50-F434-0664-1AF7AE856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EC5D49-88B1-9AB0-9AC3-899C30EC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1836"/>
            <a:ext cx="9144000" cy="9943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000" dirty="0">
                <a:solidFill>
                  <a:schemeClr val="tx2"/>
                </a:solidFill>
              </a:rPr>
              <a:t>How do</a:t>
            </a:r>
            <a:r>
              <a:rPr lang="en-GB" sz="4000" dirty="0">
                <a:solidFill>
                  <a:schemeClr val="tx2"/>
                </a:solidFill>
              </a:rPr>
              <a:t>es numerical 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integration of ODEs work?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5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528FE-5350-88F8-9B0C-AF83052F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268F-F216-1BD2-B483-AD81AA8C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0DD2-9AE5-E53D-F048-12A13F3E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8279296" cy="4821382"/>
          </a:xfrm>
        </p:spPr>
        <p:txBody>
          <a:bodyPr/>
          <a:lstStyle/>
          <a:p>
            <a:r>
              <a:rPr lang="en-GB" dirty="0"/>
              <a:t>Systems of ODEs define curves which usually don’t have analytical solutions.</a:t>
            </a:r>
          </a:p>
          <a:p>
            <a:endParaRPr lang="en-GB" dirty="0"/>
          </a:p>
          <a:p>
            <a:r>
              <a:rPr lang="en-GB" dirty="0"/>
              <a:t>We use </a:t>
            </a:r>
            <a:r>
              <a:rPr lang="en-GB" b="1" dirty="0"/>
              <a:t>numerical integration</a:t>
            </a:r>
            <a:r>
              <a:rPr lang="en-GB" dirty="0"/>
              <a:t> to approximate these curves.</a:t>
            </a:r>
          </a:p>
          <a:p>
            <a:endParaRPr lang="en-GB" dirty="0"/>
          </a:p>
          <a:p>
            <a:r>
              <a:rPr lang="en-GB" dirty="0"/>
              <a:t>Usually done using </a:t>
            </a:r>
            <a:r>
              <a:rPr lang="en-GB" b="1" dirty="0"/>
              <a:t>piecewise polynomials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Recall – examples of polynomials</a:t>
            </a:r>
          </a:p>
          <a:p>
            <a:r>
              <a:rPr lang="en-GB" dirty="0"/>
              <a:t>	linear 			y = </a:t>
            </a:r>
            <a:r>
              <a:rPr lang="en-GB" dirty="0" err="1"/>
              <a:t>ax</a:t>
            </a:r>
            <a:r>
              <a:rPr lang="en-GB" dirty="0"/>
              <a:t> + b</a:t>
            </a:r>
          </a:p>
          <a:p>
            <a:r>
              <a:rPr lang="en-GB" dirty="0"/>
              <a:t>	quadratic		y = ax</a:t>
            </a:r>
            <a:r>
              <a:rPr lang="en-GB" baseline="30000" dirty="0"/>
              <a:t>2</a:t>
            </a:r>
            <a:r>
              <a:rPr lang="en-GB" dirty="0"/>
              <a:t> + </a:t>
            </a:r>
            <a:r>
              <a:rPr lang="en-GB" dirty="0" err="1"/>
              <a:t>bx</a:t>
            </a:r>
            <a:r>
              <a:rPr lang="en-GB" dirty="0"/>
              <a:t> + c</a:t>
            </a:r>
          </a:p>
          <a:p>
            <a:r>
              <a:rPr lang="en-GB" dirty="0"/>
              <a:t>	cubic			y = ax</a:t>
            </a:r>
            <a:r>
              <a:rPr lang="en-GB" baseline="30000" dirty="0"/>
              <a:t>3</a:t>
            </a:r>
            <a:r>
              <a:rPr lang="en-GB" dirty="0"/>
              <a:t> +  bx</a:t>
            </a:r>
            <a:r>
              <a:rPr lang="en-GB" baseline="30000" dirty="0"/>
              <a:t>2</a:t>
            </a:r>
            <a:r>
              <a:rPr lang="en-GB" dirty="0"/>
              <a:t> + cx + d</a:t>
            </a:r>
          </a:p>
          <a:p>
            <a:endParaRPr lang="en-GB" dirty="0"/>
          </a:p>
          <a:p>
            <a:r>
              <a:rPr lang="en-GB" dirty="0"/>
              <a:t>Simplest example: </a:t>
            </a:r>
            <a:r>
              <a:rPr lang="en-GB" b="1" dirty="0"/>
              <a:t>piecewise linear approximation</a:t>
            </a:r>
            <a:r>
              <a:rPr lang="en-GB" dirty="0"/>
              <a:t> (Euler’s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FA9D-F2C6-8088-B7D8-D219ABB2D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4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C860-F240-AA39-BD0A-25C128F1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B3174-4D76-F7B9-42A0-651D4CD9BC69}"/>
              </a:ext>
            </a:extLst>
          </p:cNvPr>
          <p:cNvCxnSpPr>
            <a:cxnSpLocks/>
          </p:cNvCxnSpPr>
          <p:nvPr/>
        </p:nvCxnSpPr>
        <p:spPr>
          <a:xfrm flipV="1">
            <a:off x="1696339" y="5068592"/>
            <a:ext cx="685802" cy="17993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FC1BF0-5AAD-AFBB-65D9-1B67FFDBA45C}"/>
              </a:ext>
            </a:extLst>
          </p:cNvPr>
          <p:cNvCxnSpPr>
            <a:cxnSpLocks/>
          </p:cNvCxnSpPr>
          <p:nvPr/>
        </p:nvCxnSpPr>
        <p:spPr>
          <a:xfrm flipV="1">
            <a:off x="929309" y="5252831"/>
            <a:ext cx="750404" cy="18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2C7771E-6706-23EB-17AF-4D658051063C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8B9BE-BB2E-4E7A-BD0C-FBF1E7EA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0CFA-C304-BA09-B48D-E1F9E8B39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CCF7-F9EF-3C25-87C4-43EC232E2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45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FFF44FB-FEFF-6D98-B9A8-EA0746BB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0F5A5E1-E9E5-3490-B1DC-C9ED696F5D4A}"/>
              </a:ext>
            </a:extLst>
          </p:cNvPr>
          <p:cNvSpPr/>
          <p:nvPr/>
        </p:nvSpPr>
        <p:spPr>
          <a:xfrm rot="16200000">
            <a:off x="1482174" y="5157304"/>
            <a:ext cx="245993" cy="1351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FE73B-C5F6-D744-A833-55C6BB0C0BD9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FB68-AE32-9B4A-6EDD-B46B9CE7F1E2}"/>
              </a:ext>
            </a:extLst>
          </p:cNvPr>
          <p:cNvSpPr txBox="1"/>
          <p:nvPr/>
        </p:nvSpPr>
        <p:spPr>
          <a:xfrm>
            <a:off x="1383226" y="5980141"/>
            <a:ext cx="466055" cy="38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∆</a:t>
            </a:r>
            <a:r>
              <a:rPr lang="en-GB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395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55E0-0C35-84ED-3E4B-7BB2725D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10ED42-E189-32AD-6704-4B4F3FCAD4EC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DC6069C-CE14-774E-D776-0568D73ECB26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4D1EE-E034-7F8B-6479-EFBDB8B5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6266-5EDB-6696-0F62-638795A0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28F6-36A4-976E-AF68-98D267FD6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46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486D002-7D44-E825-D8FD-2AF0E4C4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9266A4-95E1-F5D3-1C42-544243FC2065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0CA91-1D01-C48D-B82C-D7D6A885E475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4C1BBD-497A-564C-9F87-94EDB42AD942}"/>
              </a:ext>
            </a:extLst>
          </p:cNvPr>
          <p:cNvCxnSpPr>
            <a:cxnSpLocks/>
          </p:cNvCxnSpPr>
          <p:nvPr/>
        </p:nvCxnSpPr>
        <p:spPr>
          <a:xfrm flipV="1">
            <a:off x="2271093" y="4765964"/>
            <a:ext cx="549692" cy="319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A80B7CA-E707-AEB9-016E-B6041DB232A2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BF83B79-21D2-4BAF-4D60-A83047905F63}"/>
              </a:ext>
            </a:extLst>
          </p:cNvPr>
          <p:cNvSpPr/>
          <p:nvPr/>
        </p:nvSpPr>
        <p:spPr>
          <a:xfrm rot="16200000">
            <a:off x="2823958" y="4800848"/>
            <a:ext cx="245993" cy="1351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34A99C-CE12-0992-0939-BCCD2F965553}"/>
              </a:ext>
            </a:extLst>
          </p:cNvPr>
          <p:cNvSpPr/>
          <p:nvPr/>
        </p:nvSpPr>
        <p:spPr>
          <a:xfrm>
            <a:off x="3538333" y="421467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B5EDD-B734-6EA3-3E5F-22B220C5611C}"/>
              </a:ext>
            </a:extLst>
          </p:cNvPr>
          <p:cNvSpPr txBox="1"/>
          <p:nvPr/>
        </p:nvSpPr>
        <p:spPr>
          <a:xfrm>
            <a:off x="2725010" y="5623685"/>
            <a:ext cx="466055" cy="38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∆</a:t>
            </a:r>
            <a:r>
              <a:rPr lang="en-GB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23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3792-DDCE-97FE-7EEB-69E997B7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2C0D553-986C-6FB4-84EE-7B7B0A24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627658-21AC-6680-97B7-C8670F28308C}"/>
              </a:ext>
            </a:extLst>
          </p:cNvPr>
          <p:cNvCxnSpPr>
            <a:cxnSpLocks/>
          </p:cNvCxnSpPr>
          <p:nvPr/>
        </p:nvCxnSpPr>
        <p:spPr>
          <a:xfrm>
            <a:off x="8249391" y="3633867"/>
            <a:ext cx="1062389" cy="172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9AF14-14C1-9E2B-520D-475971B14312}"/>
              </a:ext>
            </a:extLst>
          </p:cNvPr>
          <p:cNvCxnSpPr>
            <a:cxnSpLocks/>
          </p:cNvCxnSpPr>
          <p:nvPr/>
        </p:nvCxnSpPr>
        <p:spPr>
          <a:xfrm flipV="1">
            <a:off x="3622816" y="2569617"/>
            <a:ext cx="1546425" cy="1739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CABD3E-4985-FA11-9ED5-86559BD39DAE}"/>
              </a:ext>
            </a:extLst>
          </p:cNvPr>
          <p:cNvCxnSpPr>
            <a:cxnSpLocks/>
          </p:cNvCxnSpPr>
          <p:nvPr/>
        </p:nvCxnSpPr>
        <p:spPr>
          <a:xfrm flipV="1">
            <a:off x="5173614" y="2194967"/>
            <a:ext cx="1605552" cy="3769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A44B9B-E993-0E04-8A7B-9933F3AFB1C5}"/>
              </a:ext>
            </a:extLst>
          </p:cNvPr>
          <p:cNvCxnSpPr>
            <a:cxnSpLocks/>
          </p:cNvCxnSpPr>
          <p:nvPr/>
        </p:nvCxnSpPr>
        <p:spPr>
          <a:xfrm>
            <a:off x="6779166" y="2194967"/>
            <a:ext cx="1470225" cy="1442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D7F1C5-235F-DB91-C0F2-7903653DCE52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A829FD-4029-4947-1294-1B952C1A810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FEB51-ECA7-58F9-4DC4-87E344FB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2EDF-520B-A0C6-9D9F-ABBB9D30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r>
              <a:rPr lang="en-GB" dirty="0"/>
              <a:t>Note: This is very much like pretending your ODEs are difference equations!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55D8-3A6A-3015-4C5D-81061DCC5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47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6A9BD5-8703-4B4F-47DD-87D3CEA951A5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8DCC25-B3CD-8198-1DE4-F1EE83FF7DE1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58A8223-72EA-8907-449F-B514D38FF5E3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44CFB3-8B60-4379-EB6B-2306BD4B9614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8C7172-E3E1-1914-1880-FDC3485C3CC1}"/>
              </a:ext>
            </a:extLst>
          </p:cNvPr>
          <p:cNvSpPr/>
          <p:nvPr/>
        </p:nvSpPr>
        <p:spPr>
          <a:xfrm>
            <a:off x="5084758" y="24832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4AD8ED-9CB8-D844-5CAA-F4CB6ECE763D}"/>
              </a:ext>
            </a:extLst>
          </p:cNvPr>
          <p:cNvSpPr/>
          <p:nvPr/>
        </p:nvSpPr>
        <p:spPr>
          <a:xfrm>
            <a:off x="6694683" y="210855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3037-A4E6-FC25-4103-8A58A4BCCAD1}"/>
              </a:ext>
            </a:extLst>
          </p:cNvPr>
          <p:cNvSpPr/>
          <p:nvPr/>
        </p:nvSpPr>
        <p:spPr>
          <a:xfrm>
            <a:off x="8164908" y="3551317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6323-A204-CFEC-D843-ECBF5009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2F147-7B35-7492-6D10-6085DEC6899D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AABE8CC-21BF-2F58-84B0-455ED43AC661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FFD3A-BFE2-6A05-AD9B-16361F52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936A-40BB-7A7F-EFE0-80D77445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2221727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9AB01-80AB-80F9-E661-B5A21291B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48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C79225-3169-F86F-FA6D-24A23B9D75C7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2C649C-CCAE-F93E-8754-52CCFB3C5822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E4364DD-D217-C934-4D49-D6432265FF5A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C0C9CE-0590-B71D-FFFF-7E24E5285C91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7A44C8E5-6BC7-7821-BD07-A092D631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DA2B89-35EF-81F4-392A-8E8F9E0C7584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DA2B89-35EF-81F4-392A-8E8F9E0C75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31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2874" indent="0">
                  <a:buNone/>
                </a:pPr>
                <a:r>
                  <a:rPr lang="en-GB" sz="2000" b="1" dirty="0"/>
                  <a:t>Difference equations</a:t>
                </a:r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/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Ordinary differential equations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a similar structure, but only the rate of change is given:</a:t>
                </a:r>
              </a:p>
              <a:p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𝑑𝐼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GB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explicit dependence on time is often omitted </a:t>
                </a: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written instead of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blipFill>
                <a:blip r:embed="rId3"/>
                <a:stretch>
                  <a:fillRect l="-775" t="-1261" r="-46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0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6EF1-ADED-AD12-E56C-E48E2747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0FD132-3952-65AD-5C0F-9F11E526D710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E3A9FF6-6172-5F51-1289-8D5AA329C8C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A461C-6AE6-DE27-1B4D-50DE117E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41A-A0E9-423C-E3B8-3FF7EA6F9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2221727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4D4AF-4E40-689E-9A3E-23F8E5AA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49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4721880-27DB-8DD6-D144-95B0B757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4E1A05-46F2-B7AC-C5ED-7AEF71FA29ED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B769D7-F760-1CE8-095A-30B8CB1794D4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31C3E88-4F37-6F8A-FD3E-D5F291231F10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64E965-02F0-86B0-F43A-AAD4991B1669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A338B2-014A-AC12-94DB-2A79DE67D9F2}"/>
              </a:ext>
            </a:extLst>
          </p:cNvPr>
          <p:cNvCxnSpPr>
            <a:cxnSpLocks/>
          </p:cNvCxnSpPr>
          <p:nvPr/>
        </p:nvCxnSpPr>
        <p:spPr>
          <a:xfrm flipV="1">
            <a:off x="929309" y="5169701"/>
            <a:ext cx="362596" cy="104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F528DD-95B8-23BC-8B98-E9B4A08544ED}"/>
              </a:ext>
            </a:extLst>
          </p:cNvPr>
          <p:cNvCxnSpPr>
            <a:cxnSpLocks/>
          </p:cNvCxnSpPr>
          <p:nvPr/>
        </p:nvCxnSpPr>
        <p:spPr>
          <a:xfrm flipV="1">
            <a:off x="2271093" y="4697835"/>
            <a:ext cx="304327" cy="186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C197C1-1317-DF57-970E-3516FD11EAC6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C197C1-1317-DF57-970E-3516FD11EA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80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D72D-987E-097D-C2F1-9E998B5E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E702-99E6-D746-21F0-CA504AF4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2EFC-C5E2-1C6C-AE38-DE83D4D4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5485044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358E3-2D79-AF4D-1CF8-B78071B00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50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02B75F5-87B2-C01E-9179-B6E98DFF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350B5D-4DF1-1234-18DB-62A463A00626}"/>
              </a:ext>
            </a:extLst>
          </p:cNvPr>
          <p:cNvCxnSpPr>
            <a:cxnSpLocks/>
          </p:cNvCxnSpPr>
          <p:nvPr/>
        </p:nvCxnSpPr>
        <p:spPr>
          <a:xfrm flipV="1">
            <a:off x="2281032" y="4088085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A1A161-6F7E-7B7F-6E2A-9881AAA7B7F3}"/>
              </a:ext>
            </a:extLst>
          </p:cNvPr>
          <p:cNvSpPr/>
          <p:nvPr/>
        </p:nvSpPr>
        <p:spPr>
          <a:xfrm>
            <a:off x="3538333" y="4016274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FA8012-9506-8399-2163-BF7C67EF7387}"/>
              </a:ext>
            </a:extLst>
          </p:cNvPr>
          <p:cNvCxnSpPr>
            <a:cxnSpLocks/>
          </p:cNvCxnSpPr>
          <p:nvPr/>
        </p:nvCxnSpPr>
        <p:spPr>
          <a:xfrm flipV="1">
            <a:off x="929309" y="5169701"/>
            <a:ext cx="362596" cy="104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A5BE9A-58DB-0B6A-7867-BE15027F2CFA}"/>
              </a:ext>
            </a:extLst>
          </p:cNvPr>
          <p:cNvCxnSpPr>
            <a:cxnSpLocks/>
          </p:cNvCxnSpPr>
          <p:nvPr/>
        </p:nvCxnSpPr>
        <p:spPr>
          <a:xfrm flipV="1">
            <a:off x="2271093" y="4530055"/>
            <a:ext cx="304327" cy="186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4F6605C-9052-F391-308C-EFBF276FDE1A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779162-76E2-3D66-9763-0EA331B23BD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CD1EAB-54BF-9F98-EA9D-54490E6FB82E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9ACEA28-763E-BA7E-148A-B8E65DCC8572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9ACEA28-763E-BA7E-148A-B8E65DCC85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441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A396-2BAF-97AA-4531-62A88D29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C3BF-89BD-8339-E8D2-A93B118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B1B7-D3EE-49AB-5725-DD5F1EB5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51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475139-C7D6-7D9B-3228-2EFF9D9B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4F9321-4DE0-5F25-12A2-9E71E061E113}"/>
              </a:ext>
            </a:extLst>
          </p:cNvPr>
          <p:cNvCxnSpPr>
            <a:cxnSpLocks/>
          </p:cNvCxnSpPr>
          <p:nvPr/>
        </p:nvCxnSpPr>
        <p:spPr>
          <a:xfrm flipV="1">
            <a:off x="2281032" y="4088085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DB42C77-40E3-F665-CC38-C68A805C0E51}"/>
              </a:ext>
            </a:extLst>
          </p:cNvPr>
          <p:cNvSpPr/>
          <p:nvPr/>
        </p:nvSpPr>
        <p:spPr>
          <a:xfrm>
            <a:off x="3538333" y="4016274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7B84F0-649D-BCCB-F206-17135D12CA6F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FF8CAF-11BD-0331-3D6A-791DA04B75AF}"/>
              </a:ext>
            </a:extLst>
          </p:cNvPr>
          <p:cNvCxnSpPr>
            <a:cxnSpLocks/>
          </p:cNvCxnSpPr>
          <p:nvPr/>
        </p:nvCxnSpPr>
        <p:spPr>
          <a:xfrm flipV="1">
            <a:off x="3597878" y="3707934"/>
            <a:ext cx="244280" cy="2492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C915ED-C135-1179-FFAA-C5C506E12CE0}"/>
              </a:ext>
            </a:extLst>
          </p:cNvPr>
          <p:cNvCxnSpPr>
            <a:cxnSpLocks/>
          </p:cNvCxnSpPr>
          <p:nvPr/>
        </p:nvCxnSpPr>
        <p:spPr>
          <a:xfrm flipV="1">
            <a:off x="2256638" y="4574051"/>
            <a:ext cx="276837" cy="1689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FC7CAC3-845A-0382-555B-04EFBE398110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EE08B8-0D86-FBD1-0F00-5E43249F7CE5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E057D8-8358-E589-BD33-5D6B521F99C1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E057D8-8358-E589-BD33-5D6B521F9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941E5-16E9-209B-398F-19CCF1AC399F}"/>
              </a:ext>
            </a:extLst>
          </p:cNvPr>
          <p:cNvSpPr txBox="1">
            <a:spLocks/>
          </p:cNvSpPr>
          <p:nvPr/>
        </p:nvSpPr>
        <p:spPr>
          <a:xfrm>
            <a:off x="457200" y="1477818"/>
            <a:ext cx="4462670" cy="5485044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  <a:p>
            <a:endParaRPr lang="en-GB" dirty="0"/>
          </a:p>
          <a:p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61112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13E7-EFAA-2CBC-D804-F356A782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5A32-DC4D-6CAE-F432-AB142E8C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8BCF-A9EE-DF6D-9764-8C2C36FF0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52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C74469E-E2CD-61A5-FF00-B6D1C2F1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50B31C-A8E3-ED5C-B853-31707E18270C}"/>
              </a:ext>
            </a:extLst>
          </p:cNvPr>
          <p:cNvCxnSpPr>
            <a:cxnSpLocks/>
          </p:cNvCxnSpPr>
          <p:nvPr/>
        </p:nvCxnSpPr>
        <p:spPr>
          <a:xfrm flipV="1">
            <a:off x="3597878" y="3498209"/>
            <a:ext cx="244280" cy="2492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858F9-BF6F-7449-5FC6-476076986225}"/>
              </a:ext>
            </a:extLst>
          </p:cNvPr>
          <p:cNvCxnSpPr>
            <a:cxnSpLocks/>
          </p:cNvCxnSpPr>
          <p:nvPr/>
        </p:nvCxnSpPr>
        <p:spPr>
          <a:xfrm flipV="1">
            <a:off x="2256638" y="4582440"/>
            <a:ext cx="276837" cy="1689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59D734D1-15F4-9B8A-40B9-78AE48F49D01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57C3E62-DDBE-7C40-C898-F9BF7E8F75E0}"/>
              </a:ext>
            </a:extLst>
          </p:cNvPr>
          <p:cNvSpPr/>
          <p:nvPr/>
        </p:nvSpPr>
        <p:spPr>
          <a:xfrm>
            <a:off x="2281032" y="3892492"/>
            <a:ext cx="1333850" cy="998292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  <a:gd name="connsiteX0" fmla="*/ 0 w 1333850"/>
              <a:gd name="connsiteY0" fmla="*/ 398091 h 398091"/>
              <a:gd name="connsiteX1" fmla="*/ 1333850 w 1333850"/>
              <a:gd name="connsiteY1" fmla="*/ 0 h 398091"/>
              <a:gd name="connsiteX0" fmla="*/ 0 w 1333850"/>
              <a:gd name="connsiteY0" fmla="*/ 398091 h 398091"/>
              <a:gd name="connsiteX1" fmla="*/ 1333850 w 1333850"/>
              <a:gd name="connsiteY1" fmla="*/ 0 h 3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398091">
                <a:moveTo>
                  <a:pt x="0" y="398091"/>
                </a:moveTo>
                <a:cubicBezTo>
                  <a:pt x="453006" y="316998"/>
                  <a:pt x="830511" y="238889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7EDD3F-F667-8864-6AA4-44E5D38F162D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41400-7712-F5E7-709D-27207774E992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12C362-FC4D-582C-578C-6B750E42748D}"/>
              </a:ext>
            </a:extLst>
          </p:cNvPr>
          <p:cNvSpPr/>
          <p:nvPr/>
        </p:nvSpPr>
        <p:spPr>
          <a:xfrm>
            <a:off x="3538333" y="381493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E73320-FACB-6023-0A62-73A0380EBFC2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E73320-FACB-6023-0A62-73A0380EBF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59398A3-BCA2-0ED6-B4BF-BDE1BD54655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77818"/>
            <a:ext cx="4391637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  <a:p>
            <a:endParaRPr lang="en-GB" dirty="0"/>
          </a:p>
          <a:p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755092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EA97-F3F1-B09C-78BF-19386F7D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9A4D-A29B-9983-F1B8-FD0AE7AE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E598-2D96-2676-C06C-AAF998F6A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53</a:t>
            </a:fld>
            <a:endParaRPr lang="en-GB"/>
          </a:p>
        </p:txBody>
      </p:sp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F939D964-2D31-5217-7058-DBE11F5A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46" y="1922117"/>
            <a:ext cx="6124907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A822A-F0FD-0845-6FEC-2BF5331B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2624487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5F85-DA48-BD2F-F568-FFC52A81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B501-650B-8BF5-2C55-3E86F83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A1F-009A-0E59-D4E1-E1C59E38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79018-C342-D3D8-1AF1-CCE943D0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8844E-C66C-AF84-D353-325792B3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1600773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8AE4-9CFD-D091-1E63-E65A2F91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E176-550E-E3E3-BD51-9787034F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BF69D-E9CA-EC7D-5F55-855DD584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33F50-907B-9EF2-49B0-C7CF34D5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704D9-F8CF-2687-B53A-E231577FD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1119597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55F5-942F-9ADD-DB48-B31B9DDE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D03-6127-A186-29BA-3176FB7F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E4B8-65F3-6BFF-24FD-5A2C99AD9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1A3C8-02CF-DEA4-AEB4-B899BF05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FA90-BD40-0996-7459-B6337D75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3200779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9B9B-71C5-B02C-6A7A-B12FB4F4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086-46D2-569D-8C3A-93D9244B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B66E-D09C-7E82-6B08-514FB0A7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01B61-502F-B6D0-DC1C-4C394F4A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CCC71-F365-FA1D-F064-099086505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66366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C3019-F95B-1782-91BA-9A3C429A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A1C0-B3B6-BBD0-4FB2-BFA0D54E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D88C-F654-F921-4AB8-85F526BB3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D0E34-9B59-8E37-E171-F2F8DAE9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1609E-D2A0-FE90-1BDB-B54A4EC6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41979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2874" indent="0">
                  <a:buNone/>
                </a:pPr>
                <a:r>
                  <a:rPr lang="en-GB" sz="2000" b="1" dirty="0"/>
                  <a:t>Difference equations</a:t>
                </a:r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/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Ordinary differential equations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a similar structure, but only the rate of change is given:</a:t>
                </a:r>
              </a:p>
              <a:p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𝑑𝑅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GB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explicit dependence on time is often omitted </a:t>
                </a: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written instead of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blipFill>
                <a:blip r:embed="rId3"/>
                <a:stretch>
                  <a:fillRect l="-775" t="-1261" r="-46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994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21874-F2DC-680D-FD2F-39014A0A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8888-8573-9C09-2EE0-8E2A0343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6E46-11A7-2937-EA1D-568120E2C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12A2C-B85F-7D4A-2FBE-14A1606B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116A3-01F8-E15F-91AA-D16B7B51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1088534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FFDED-EE38-DAF6-23C6-8D7B43E0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1CB1-6E3B-D739-46EC-762D020E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58AD-D0D7-E5FA-DA9A-8A42FB268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94DD3-2A0A-134A-7B51-A0208E5F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98F59-DBEE-023C-B03A-E3C063136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3869753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7708-D721-2FAA-8751-271B751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FD56-F901-A037-BE77-1C3DDFCD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88D8-CDC8-6551-5798-A5DB1DD8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0E0E-9CD7-0156-610D-33111497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4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BDAA4-CE35-BB97-BD53-A21E2FE3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</a:t>
            </a:r>
          </a:p>
        </p:txBody>
      </p:sp>
    </p:spTree>
    <p:extLst>
      <p:ext uri="{BB962C8B-B14F-4D97-AF65-F5344CB8AC3E}">
        <p14:creationId xmlns:p14="http://schemas.microsoft.com/office/powerpoint/2010/main" val="250387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1D5F-7A31-11BD-EF0F-25F8A440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7D62-5780-8309-3FAB-C552523A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, we can specify what approximation method we want to use with the </a:t>
            </a:r>
            <a:r>
              <a:rPr lang="en-GB" dirty="0">
                <a:latin typeface="Lucida Console" panose="020B0609040504020204" pitchFamily="49" charset="0"/>
              </a:rPr>
              <a:t>method</a:t>
            </a:r>
            <a:r>
              <a:rPr lang="en-GB" dirty="0"/>
              <a:t> argument to </a:t>
            </a:r>
            <a:r>
              <a:rPr lang="en-GB" dirty="0">
                <a:latin typeface="Lucida Console" panose="020B0609040504020204" pitchFamily="49" charset="0"/>
              </a:rPr>
              <a:t>ode()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D3FA1-53A6-E876-FAC9-5F22BF9C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949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4756-BAD9-CCC9-0D81-CBEEFBD8D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C2BD-2CC5-6BC2-F656-45E38669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6A31-ABE4-8B4C-7BCD-9DAECB88B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, we can specify what approximation method we want to use with the </a:t>
            </a:r>
            <a:r>
              <a:rPr lang="en-GB" dirty="0">
                <a:latin typeface="Lucida Console" panose="020B0609040504020204" pitchFamily="49" charset="0"/>
              </a:rPr>
              <a:t>method</a:t>
            </a:r>
            <a:r>
              <a:rPr lang="en-GB" dirty="0"/>
              <a:t> argument to </a:t>
            </a:r>
            <a:r>
              <a:rPr lang="en-GB" dirty="0">
                <a:latin typeface="Lucida Console" panose="020B0609040504020204" pitchFamily="49" charset="0"/>
              </a:rPr>
              <a:t>ode()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parms,</a:t>
            </a:r>
          </a:p>
          <a:p>
            <a:r>
              <a:rPr lang="en-GB" dirty="0">
                <a:latin typeface="Courier"/>
              </a:rPr>
              <a:t>                 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E75F-A6D9-CE4C-5162-79AB0F93D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73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9E69-D7F3-5096-3317-FD0C0ADE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7B6-A7AA-66BB-4B77-EAFF177E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F271-B43C-88B6-23F5-1A4588D4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240"/>
            <a:ext cx="8686800" cy="5140960"/>
          </a:xfrm>
        </p:spPr>
        <p:txBody>
          <a:bodyPr/>
          <a:lstStyle/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parms,</a:t>
            </a:r>
          </a:p>
          <a:p>
            <a:r>
              <a:rPr lang="en-GB" dirty="0">
                <a:latin typeface="Courier"/>
              </a:rPr>
              <a:t>                 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)</a:t>
            </a:r>
          </a:p>
          <a:p>
            <a:endParaRPr lang="en-GB" dirty="0"/>
          </a:p>
          <a:p>
            <a:r>
              <a:rPr lang="en-GB" dirty="0"/>
              <a:t>Some common methods: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/>
              <a:t>		Euler’s method				Don’t use this!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"rk4"</a:t>
            </a:r>
            <a:r>
              <a:rPr lang="en-GB" dirty="0"/>
              <a:t>			4</a:t>
            </a:r>
            <a:r>
              <a:rPr lang="en-GB" baseline="30000" dirty="0"/>
              <a:t>th</a:t>
            </a:r>
            <a:r>
              <a:rPr lang="en-GB" dirty="0"/>
              <a:t>-order Runge-</a:t>
            </a:r>
            <a:r>
              <a:rPr lang="en-GB" dirty="0" err="1"/>
              <a:t>Kutta</a:t>
            </a:r>
            <a:r>
              <a:rPr lang="en-GB" dirty="0"/>
              <a:t>		Commonly used, quite good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lsoda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/>
              <a:t>		</a:t>
            </a:r>
            <a:r>
              <a:rPr lang="en-GB" dirty="0" err="1"/>
              <a:t>Petzold</a:t>
            </a:r>
            <a:r>
              <a:rPr lang="en-GB" dirty="0"/>
              <a:t> &amp; Hindmarsh		Robust (and the default); 		</a:t>
            </a:r>
            <a:br>
              <a:rPr lang="en-GB" dirty="0"/>
            </a:br>
            <a:r>
              <a:rPr lang="en-GB" dirty="0"/>
              <a:t>													automatic step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91CF8-5E2B-BCDA-B165-C180FB7E9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EB8135-CD19-8E26-956B-6D7E4840AEEF}"/>
              </a:ext>
            </a:extLst>
          </p:cNvPr>
          <p:cNvGrpSpPr/>
          <p:nvPr/>
        </p:nvGrpSpPr>
        <p:grpSpPr>
          <a:xfrm>
            <a:off x="0" y="4414179"/>
            <a:ext cx="9224694" cy="2443821"/>
            <a:chOff x="0" y="4135047"/>
            <a:chExt cx="10278326" cy="272295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6FBA139-6170-48F4-E19D-44EB172F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889" y="4135047"/>
              <a:ext cx="1877897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13ED059E-B8C6-AD87-FFFD-CCA0F0E6C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201" y="4135047"/>
              <a:ext cx="2019993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undefined">
              <a:extLst>
                <a:ext uri="{FF2B5EF4-FFF2-40B4-BE49-F238E27FC236}">
                  <a16:creationId xmlns:a16="http://schemas.microsoft.com/office/drawing/2014/main" id="{14E71AC2-9B3E-5D3D-9E98-1AC2A8DAD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4" t="11429" r="14857"/>
            <a:stretch/>
          </p:blipFill>
          <p:spPr bwMode="auto">
            <a:xfrm>
              <a:off x="6105608" y="4135048"/>
              <a:ext cx="2313043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C79F449B-C17E-17DB-53D0-C3C6875A81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7" r="40500"/>
            <a:stretch/>
          </p:blipFill>
          <p:spPr bwMode="auto">
            <a:xfrm>
              <a:off x="8457064" y="4135047"/>
              <a:ext cx="1821262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undefined">
              <a:extLst>
                <a:ext uri="{FF2B5EF4-FFF2-40B4-BE49-F238E27FC236}">
                  <a16:creationId xmlns:a16="http://schemas.microsoft.com/office/drawing/2014/main" id="{6AD7649D-4331-EEBA-B479-FB43CB622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35047"/>
              <a:ext cx="2106505" cy="272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0248DA-C754-3372-D43D-A8A498A7180D}"/>
              </a:ext>
            </a:extLst>
          </p:cNvPr>
          <p:cNvSpPr txBox="1"/>
          <p:nvPr/>
        </p:nvSpPr>
        <p:spPr>
          <a:xfrm>
            <a:off x="0" y="6483653"/>
            <a:ext cx="97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Leonhard Euler              Carl Runge           Wilhelm </a:t>
            </a:r>
            <a:r>
              <a:rPr lang="en-GB" b="1" dirty="0" err="1">
                <a:solidFill>
                  <a:schemeClr val="bg1"/>
                </a:solidFill>
              </a:rPr>
              <a:t>Kutta</a:t>
            </a:r>
            <a:r>
              <a:rPr lang="en-GB" b="1" dirty="0">
                <a:solidFill>
                  <a:schemeClr val="bg1"/>
                </a:solidFill>
              </a:rPr>
              <a:t>           Linda </a:t>
            </a:r>
            <a:r>
              <a:rPr lang="en-GB" b="1" dirty="0" err="1">
                <a:solidFill>
                  <a:schemeClr val="bg1"/>
                </a:solidFill>
              </a:rPr>
              <a:t>Petzold</a:t>
            </a:r>
            <a:r>
              <a:rPr lang="en-GB" b="1" dirty="0">
                <a:solidFill>
                  <a:schemeClr val="bg1"/>
                </a:solidFill>
              </a:rPr>
              <a:t>           Alan Hindmarsh</a:t>
            </a:r>
          </a:p>
        </p:txBody>
      </p:sp>
    </p:spTree>
    <p:extLst>
      <p:ext uri="{BB962C8B-B14F-4D97-AF65-F5344CB8AC3E}">
        <p14:creationId xmlns:p14="http://schemas.microsoft.com/office/powerpoint/2010/main" val="29473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8EDB-CC92-2C5C-FAAF-1A766AE9B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365FD1-B06A-E5E9-2EB8-D4EA5191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2470"/>
            <a:ext cx="9144000" cy="7657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800" dirty="0">
                <a:solidFill>
                  <a:schemeClr val="tx2"/>
                </a:solidFill>
              </a:rPr>
              <a:t>Advanced use of </a:t>
            </a:r>
            <a:r>
              <a:rPr sz="48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endParaRPr sz="48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EAA73-02B9-4F5D-C091-C2197902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C250-E796-438C-AFE1-ABBE2451286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541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B052-0F5F-B5DF-2F26-47201FDF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EC6B-99B4-912A-B53A-0537C2D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Advanced use of </a:t>
            </a:r>
            <a:r>
              <a:rPr lang="en-GB" sz="2400" dirty="0" err="1"/>
              <a:t>deSolve</a:t>
            </a:r>
            <a:r>
              <a:rPr lang="en-GB" sz="2400" dirty="0"/>
              <a:t> package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0F55D4-DFBF-16C6-FE45-8C579372ED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marL="0" lvl="1" indent="0">
              <a:buNone/>
            </a:pPr>
            <a:r>
              <a:rPr lang="en-GB" sz="2400" dirty="0"/>
              <a:t>Time-dependent changes to parameters</a:t>
            </a:r>
          </a:p>
          <a:p>
            <a:pPr marL="0" lvl="1" indent="0">
              <a:buNone/>
            </a:pPr>
            <a:r>
              <a:rPr lang="en-GB" sz="2400" dirty="0"/>
              <a:t>Events, with or without a “trigger”</a:t>
            </a:r>
          </a:p>
          <a:p>
            <a:pPr marL="0" lvl="1" indent="0">
              <a:buNone/>
            </a:pPr>
            <a:r>
              <a:rPr lang="en-GB" sz="2400" dirty="0"/>
              <a:t>Speeding up your model with </a:t>
            </a:r>
            <a:r>
              <a:rPr lang="en-GB" sz="2400" dirty="0" err="1"/>
              <a:t>Rcpp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04630-1B10-73E3-41E3-D1D0F92CD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29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13A98-1039-E19F-732D-B52E7F29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279A34-7301-570B-532E-7104E11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C0C23-368B-0E10-D3C7-7237601D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BF7F6-4229-3106-D51F-3E0CBFF8E117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Seasonality…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1609A-4733-EAB8-9FDA-1C97A407E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4873-9573-B979-42D7-898D3673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EC241-56AC-3E34-11C5-BAC895A8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F7F70-2092-48E1-025F-4DC8C6D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CDC159-6463-1FD6-BE6B-60DBD05046CA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Control measures…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5C1E6-510E-124C-C9AF-DFE49A54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4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BFAF-6B7D-5042-9CFB-D6A6A720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Ordinary differential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3E81-D3DD-7045-843F-CE8EF8857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>
                    <a:latin typeface="+mn-lt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+mn-lt"/>
                  </a:rPr>
                  <a:t> represents the derivative of </a:t>
                </a:r>
                <a:r>
                  <a:rPr lang="en-US" sz="2000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 with respect to time (i.e. the rate at which </a:t>
                </a:r>
                <a:r>
                  <a:rPr lang="en-US" sz="2000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 is changing over time).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For example, is </a:t>
                </a:r>
                <a:r>
                  <a:rPr lang="en-US" sz="2000" i="1" dirty="0">
                    <a:latin typeface="+mn-lt"/>
                  </a:rPr>
                  <a:t>S</a:t>
                </a:r>
                <a:r>
                  <a:rPr lang="en-US" sz="2000" dirty="0">
                    <a:latin typeface="+mn-lt"/>
                  </a:rPr>
                  <a:t> is the number of </a:t>
                </a:r>
                <a:r>
                  <a:rPr lang="en-US" sz="2000" dirty="0" err="1">
                    <a:latin typeface="+mn-lt"/>
                  </a:rPr>
                  <a:t>susceptibles</a:t>
                </a:r>
                <a:r>
                  <a:rPr lang="en-US" sz="2000" dirty="0">
                    <a:latin typeface="+mn-lt"/>
                  </a:rPr>
                  <a:t>, </a:t>
                </a:r>
                <a:r>
                  <a:rPr lang="en-US" sz="2000" i="1" dirty="0">
                    <a:latin typeface="+mn-lt"/>
                  </a:rPr>
                  <a:t>t </a:t>
                </a:r>
                <a:r>
                  <a:rPr lang="en-US" sz="2000" dirty="0">
                    <a:latin typeface="+mn-lt"/>
                  </a:rPr>
                  <a:t>is measured in days, and we have</a:t>
                </a:r>
              </a:p>
              <a:p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=−2</m:t>
                    </m:r>
                  </m:oMath>
                </a14:m>
                <a:b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endParaRPr lang="en-GB" sz="2000" dirty="0"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then this means the number of </a:t>
                </a:r>
                <a:r>
                  <a:rPr lang="en-GB" sz="2000" dirty="0" err="1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susceptibles</a:t>
                </a:r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is currently shrinking at a rate of 2 people per day, and in one day’s time will have around* 2 people fewer.</a:t>
                </a:r>
              </a:p>
              <a:p>
                <a:endParaRPr lang="en-GB" sz="2000" dirty="0"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* not exactly 2, because over the course of that day, the value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r>
                  <a:rPr lang="en-US" sz="2000" dirty="0">
                    <a:latin typeface="+mn-lt"/>
                  </a:rPr>
                  <a:t> will change!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We will look at examples in the next section.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3E81-D3DD-7045-843F-CE8EF8857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789" r="-463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B2F-0EAC-451B-BA6F-2F3822D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F8D7C-13AE-1F75-D4A5-D7255CCD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CD1F0D-EE2B-01B6-2108-7BEF6431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88068-7405-4A69-1606-268D4A19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D064D-F802-632D-36CD-842212497928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Behaviour change…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88CAE-D01D-2029-D4E8-246682147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7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CDA9-42F6-CC73-5A0E-C0D42332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80E0A5-CC82-0E6E-4CF1-53D89B9C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3" y="1875873"/>
            <a:ext cx="6975462" cy="49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3C575-0AFF-A323-F1FA-D2AA49E1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Events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8E795-5A03-3BD2-60BF-98A099D90571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With ODEs, changes that happen to state variables are fundamentally “smooth” – there are no sudden jumps.</a:t>
            </a:r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A7D50-7122-6862-5E60-8A902BE74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241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1E927-09BF-FD5C-00FE-189CC550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EAC92-A084-BB59-8ABD-E65BCEF6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5" y="2435948"/>
            <a:ext cx="4909930" cy="4422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4FE8E-3366-FE07-3EF4-EF52A66A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Events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FBF3B0-A18D-0B03-B23C-D44D0902342B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With ODEs, changes that happen to state variables are fundamentally “smooth” – there are no sudden jumps.</a:t>
            </a:r>
          </a:p>
          <a:p>
            <a:endParaRPr lang="en-GB" sz="2000" dirty="0"/>
          </a:p>
          <a:p>
            <a:r>
              <a:rPr lang="en-GB" sz="2000" dirty="0"/>
              <a:t>What if we need to change the state variables at an instant?</a:t>
            </a:r>
          </a:p>
          <a:p>
            <a:endParaRPr lang="en-GB" sz="2000" dirty="0"/>
          </a:p>
          <a:p>
            <a:r>
              <a:rPr lang="en-GB" sz="2000" dirty="0"/>
              <a:t>e.g. a new strain of the virus gets </a:t>
            </a:r>
            <a:br>
              <a:rPr lang="en-GB" sz="2000" dirty="0"/>
            </a:br>
            <a:r>
              <a:rPr lang="en-GB" sz="2000" dirty="0"/>
              <a:t>introduced on November 20…</a:t>
            </a:r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139BF-4BB4-A939-E784-7E629EFD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99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8B57-1479-CCEA-25E0-BF67FF46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A193-5A55-9F79-FA81-620400E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F6DF20-B98D-6BF5-9651-AE726A0A87D1}"/>
              </a:ext>
            </a:extLst>
          </p:cNvPr>
          <p:cNvSpPr txBox="1">
            <a:spLocks/>
          </p:cNvSpPr>
          <p:nvPr/>
        </p:nvSpPr>
        <p:spPr>
          <a:xfrm>
            <a:off x="457200" y="2373715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dirty="0">
                <a:latin typeface="Courier"/>
              </a:rPr>
              <a:t>(t, state, parms) {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dirty="0"/>
            </a:br>
            <a:r>
              <a:rPr lang="en-GB" dirty="0">
                <a:latin typeface="Courier"/>
              </a:rPr>
              <a:t>  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I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N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dirty="0"/>
            </a:br>
            <a:r>
              <a:rPr lang="en-GB" dirty="0">
                <a:latin typeface="Courier"/>
              </a:rPr>
              <a:t>  beta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"beta"</a:t>
            </a:r>
            <a:r>
              <a:rPr lang="en-GB" dirty="0">
                <a:latin typeface="Courier"/>
              </a:rPr>
              <a:t>]  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res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dirty="0">
                <a:latin typeface="Courier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,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GB" dirty="0">
                <a:latin typeface="Courier"/>
              </a:rPr>
              <a:t>(res)</a:t>
            </a:r>
            <a:br>
              <a:rPr lang="en-GB" dirty="0"/>
            </a:br>
            <a:r>
              <a:rPr lang="en-GB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F5573-4A35-1366-F1E4-BCF5BC9C5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72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B700E9-B73D-303E-41B0-21806C911666}"/>
              </a:ext>
            </a:extLst>
          </p:cNvPr>
          <p:cNvSpPr txBox="1">
            <a:spLocks/>
          </p:cNvSpPr>
          <p:nvPr/>
        </p:nvSpPr>
        <p:spPr>
          <a:xfrm>
            <a:off x="609600" y="136323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Time-dependent parameters can be brought directly into the ODE function.</a:t>
            </a:r>
          </a:p>
        </p:txBody>
      </p:sp>
    </p:spTree>
    <p:extLst>
      <p:ext uri="{BB962C8B-B14F-4D97-AF65-F5344CB8AC3E}">
        <p14:creationId xmlns:p14="http://schemas.microsoft.com/office/powerpoint/2010/main" val="37213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C360-FAF9-4D74-0686-6BA804AD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B8-C79C-9D4D-E247-C56075E1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46FBBB-EF79-1938-B842-C2E6209829DE}"/>
              </a:ext>
            </a:extLst>
          </p:cNvPr>
          <p:cNvSpPr txBox="1">
            <a:spLocks/>
          </p:cNvSpPr>
          <p:nvPr/>
        </p:nvSpPr>
        <p:spPr>
          <a:xfrm>
            <a:off x="457200" y="2373716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 err="1">
                <a:latin typeface="Courier"/>
              </a:rPr>
              <a:t>SI_seasonal_model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dirty="0">
                <a:latin typeface="Courier"/>
              </a:rPr>
              <a:t>(t, state, parms) {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dirty="0"/>
            </a:br>
            <a:r>
              <a:rPr lang="en-GB" dirty="0">
                <a:latin typeface="Courier"/>
              </a:rPr>
              <a:t>  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I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N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beta_max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beta_max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period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"period"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beta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 err="1">
                <a:latin typeface="Courier"/>
              </a:rPr>
              <a:t>beta_max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sin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latin typeface="Courier"/>
              </a:rPr>
              <a:t>pi*t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period))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res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dirty="0">
                <a:latin typeface="Courier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,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GB" dirty="0">
                <a:latin typeface="Courier"/>
              </a:rPr>
              <a:t>(res)</a:t>
            </a:r>
            <a:br>
              <a:rPr lang="en-GB" dirty="0"/>
            </a:br>
            <a:r>
              <a:rPr lang="en-GB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9C3A7-4345-EBC9-1C0C-F1FD34F8F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73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26A81D-3785-82EE-B243-4D466D51EF17}"/>
              </a:ext>
            </a:extLst>
          </p:cNvPr>
          <p:cNvSpPr txBox="1">
            <a:spLocks/>
          </p:cNvSpPr>
          <p:nvPr/>
        </p:nvSpPr>
        <p:spPr>
          <a:xfrm>
            <a:off x="609600" y="136323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Time-dependent parameters can be brought directly into the ODE function.</a:t>
            </a:r>
          </a:p>
        </p:txBody>
      </p:sp>
    </p:spTree>
    <p:extLst>
      <p:ext uri="{BB962C8B-B14F-4D97-AF65-F5344CB8AC3E}">
        <p14:creationId xmlns:p14="http://schemas.microsoft.com/office/powerpoint/2010/main" val="1370495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5FAB-8791-4A52-723C-453BC5AA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915-11C6-0BAE-FDD9-63F81813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534F1-F443-A34E-293C-E77F58EC8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lvl="1"/>
            <a:r>
              <a:rPr sz="2400" dirty="0" err="1"/>
              <a:t>deSolve</a:t>
            </a:r>
            <a:r>
              <a:rPr sz="2400" dirty="0"/>
              <a:t> has the capability to include ‘events’</a:t>
            </a:r>
          </a:p>
          <a:p>
            <a:pPr lvl="1"/>
            <a:r>
              <a:rPr sz="2400" dirty="0"/>
              <a:t>This can be used when you want to change the value of a state variable based on some condition</a:t>
            </a:r>
          </a:p>
          <a:p>
            <a:pPr lvl="1"/>
            <a:r>
              <a:rPr sz="2400" dirty="0"/>
              <a:t>Events can be specified as a </a:t>
            </a:r>
            <a:r>
              <a:rPr sz="2400" dirty="0" err="1"/>
              <a:t>data.frame</a:t>
            </a:r>
            <a:r>
              <a:rPr sz="2400" dirty="0"/>
              <a:t>, or in a function.</a:t>
            </a:r>
          </a:p>
          <a:p>
            <a:pPr lvl="1"/>
            <a:r>
              <a:rPr sz="2400" dirty="0"/>
              <a:t>Events can also be triggered by a root function.</a:t>
            </a:r>
          </a:p>
          <a:p>
            <a:pPr lvl="2"/>
            <a:r>
              <a:rPr sz="2000" dirty="0"/>
              <a:t>use a </a:t>
            </a:r>
            <a:r>
              <a:rPr sz="2000" dirty="0" err="1"/>
              <a:t>data.frame</a:t>
            </a:r>
            <a:r>
              <a:rPr sz="2000" dirty="0"/>
              <a:t> to specify times at which events occur</a:t>
            </a:r>
          </a:p>
          <a:p>
            <a:pPr lvl="2"/>
            <a:r>
              <a:rPr sz="2000" dirty="0"/>
              <a:t>use root function to trigger an event based on some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13C5B-F90A-814D-BAB8-976644703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1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A04B-3387-7A55-BE0F-A4D681C5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2B97-62AC-D5DE-75DA-CEE1E567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A23A693-0F0F-968F-2F05-FF5E9082D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30218"/>
                <a:ext cx="8229600" cy="48213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342991" rtl="0" eaLnBrk="1" latinLnBrk="0" hangingPunct="1">
                  <a:spcBef>
                    <a:spcPct val="20000"/>
                  </a:spcBef>
                  <a:buFont typeface="Arial"/>
                  <a:buNone/>
                  <a:defRPr sz="1800" b="0" i="0" kern="1200" baseline="0">
                    <a:solidFill>
                      <a:schemeClr val="tx1"/>
                    </a:solidFill>
                    <a:latin typeface="open sans" charset="0"/>
                    <a:ea typeface="+mn-ea"/>
                    <a:cs typeface="+mn-cs"/>
                  </a:defRPr>
                </a:lvl1pPr>
                <a:lvl2pPr marL="557361" indent="-214370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479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470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461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sz="2400" dirty="0"/>
                  <a:t>Let’s look at an example of using a root function</a:t>
                </a:r>
              </a:p>
              <a:p>
                <a:pPr lvl="1"/>
                <a:r>
                  <a:rPr lang="en-GB" sz="2400" dirty="0"/>
                  <a:t>We want to predict infection in a livestock population</a:t>
                </a:r>
              </a:p>
              <a:p>
                <a:pPr lvl="2"/>
                <a:r>
                  <a:rPr lang="en-GB" sz="2000" dirty="0"/>
                  <a:t>managed births, i.e. birth rate is a function of some target farm size </a:t>
                </a:r>
                <a14:m>
                  <m:oMath xmlns:m="http://schemas.openxmlformats.org/officeDocument/2006/math">
                    <m:r>
                      <a:rPr lang="en-GB" sz="200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sz="2000" dirty="0"/>
              </a:p>
              <a:p>
                <a:pPr lvl="2"/>
                <a:r>
                  <a:rPr lang="en-GB" sz="2000" dirty="0"/>
                  <a:t>assume that death occurs at longer time scale than infection, so we don’t </a:t>
                </a:r>
                <a:r>
                  <a:rPr lang="en-GB" sz="2000" dirty="0" err="1"/>
                  <a:t>inc</a:t>
                </a:r>
                <a:r>
                  <a:rPr lang="en-GB" sz="2000" dirty="0"/>
                  <a:t>l</a:t>
                </a:r>
                <a:r>
                  <a:rPr lang="en-GB" sz="2000" dirty="0" err="1"/>
                  <a:t>ude</a:t>
                </a:r>
                <a:r>
                  <a:rPr lang="en-GB" sz="2000" dirty="0"/>
                  <a:t> it</a:t>
                </a:r>
              </a:p>
              <a:p>
                <a:pPr lvl="2"/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ar-AE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𝑏𝑁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𝑆𝐼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ar-AE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𝑆𝐼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ar-AE" sz="2400" dirty="0"/>
              </a:p>
              <a:p>
                <a:endParaRPr lang="ar-AE" sz="2400" dirty="0"/>
              </a:p>
              <a:p>
                <a:r>
                  <a:rPr lang="en-GB" sz="2400" dirty="0"/>
                  <a:t>where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580B11-FE8A-2345-957F-B1306628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30218"/>
                <a:ext cx="8229600" cy="4821382"/>
              </a:xfrm>
              <a:prstGeom prst="rect">
                <a:avLst/>
              </a:prstGeom>
              <a:blipFill>
                <a:blip r:embed="rId2"/>
                <a:stretch>
                  <a:fillRect l="-1235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20C55-3455-4A92-FEA5-2F20BFD77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983BC-C929-E9F1-BD72-6AF17A88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62B0-5B05-7DBD-2480-FFF6377F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B64B-6114-FE9B-7114-A6E1EF56BB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have our model function,</a:t>
            </a:r>
            <a:endParaRPr lang="en-GB" sz="2000" dirty="0"/>
          </a:p>
          <a:p>
            <a:pPr marL="0" lvl="0" indent="0">
              <a:buNone/>
            </a:pPr>
            <a:endParaRPr sz="2000" dirty="0"/>
          </a:p>
          <a:p>
            <a:pPr marL="1270000" lvl="0" indent="0">
              <a:buNone/>
            </a:pPr>
            <a:r>
              <a:rPr sz="1800" dirty="0" err="1">
                <a:latin typeface="Courier"/>
              </a:rPr>
              <a:t>SI_open_model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(times, state,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){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## Define variables</a:t>
            </a:r>
            <a:br>
              <a:rPr dirty="0"/>
            </a:br>
            <a:r>
              <a:rPr sz="1800" dirty="0">
                <a:latin typeface="Courier"/>
              </a:rPr>
              <a:t>  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I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Extract parameters</a:t>
            </a:r>
            <a:br>
              <a:rPr dirty="0"/>
            </a:br>
            <a:r>
              <a:rPr sz="1800" dirty="0">
                <a:latin typeface="Courier"/>
              </a:rPr>
              <a:t>  beta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"beta"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K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"K"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dS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 beta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dI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(beta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 </a:t>
            </a:r>
            <a:br>
              <a:rPr dirty="0"/>
            </a:br>
            <a:r>
              <a:rPr sz="1800" dirty="0">
                <a:latin typeface="Courier"/>
              </a:rPr>
              <a:t>  res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dS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dI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800" dirty="0">
                <a:latin typeface="Courier"/>
              </a:rPr>
              <a:t>(res)</a:t>
            </a:r>
            <a:br>
              <a:rPr dirty="0"/>
            </a:br>
            <a:r>
              <a:rPr sz="18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78396-11AF-5680-60A5-1EDA1DFF5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65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BDB9-1BDF-2B84-43CB-37EB7140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7B0C-7496-A6E5-151C-633AB364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A8EDBC-F64F-BE22-F4E7-9BD56258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1369860"/>
                <a:ext cx="8464609" cy="48213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342991" rtl="0" eaLnBrk="1" latinLnBrk="0" hangingPunct="1">
                  <a:spcBef>
                    <a:spcPct val="20000"/>
                  </a:spcBef>
                  <a:buFont typeface="Arial"/>
                  <a:buNone/>
                  <a:defRPr sz="1800" b="0" i="0" kern="1200" baseline="0">
                    <a:solidFill>
                      <a:schemeClr val="tx1"/>
                    </a:solidFill>
                    <a:latin typeface="open sans" charset="0"/>
                    <a:ea typeface="+mn-ea"/>
                    <a:cs typeface="+mn-cs"/>
                  </a:defRPr>
                </a:lvl1pPr>
                <a:lvl2pPr marL="557361" indent="-214370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479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470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461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dirty="0"/>
                  <a:t>Our event is going to be a herd cull, removing a fraction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Firstly, we need to write a function which changes the appropriate state variables</a:t>
                </a:r>
              </a:p>
              <a:p>
                <a:pPr marL="1270000"/>
                <a:r>
                  <a:rPr lang="en-GB" dirty="0" err="1">
                    <a:latin typeface="Courier"/>
                  </a:rPr>
                  <a:t>event_I_cull</a:t>
                </a:r>
                <a:r>
                  <a:rPr lang="en-GB" dirty="0">
                    <a:latin typeface="Courier"/>
                  </a:rPr>
                  <a:t>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b="1" dirty="0">
                    <a:solidFill>
                      <a:srgbClr val="007020"/>
                    </a:solidFill>
                    <a:latin typeface="Courier"/>
                  </a:rPr>
                  <a:t>function</a:t>
                </a:r>
                <a:r>
                  <a:rPr lang="en-GB" dirty="0">
                    <a:latin typeface="Courier"/>
                  </a:rPr>
                  <a:t>(times, state, </a:t>
                </a:r>
                <a:r>
                  <a:rPr lang="en-GB" dirty="0" err="1">
                    <a:latin typeface="Courier"/>
                  </a:rPr>
                  <a:t>parms</a:t>
                </a:r>
                <a:r>
                  <a:rPr lang="en-GB" dirty="0">
                    <a:latin typeface="Courier"/>
                  </a:rPr>
                  <a:t>) {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## Define variables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I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state[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"I"</a:t>
                </a:r>
                <a:r>
                  <a:rPr lang="en-GB" dirty="0">
                    <a:latin typeface="Courier"/>
                  </a:rPr>
                  <a:t>]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 Extract parameters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tau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 err="1">
                    <a:latin typeface="Courier"/>
                  </a:rPr>
                  <a:t>parms</a:t>
                </a:r>
                <a:r>
                  <a:rPr lang="en-GB" dirty="0">
                    <a:latin typeface="Courier"/>
                  </a:rPr>
                  <a:t>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"tau"</a:t>
                </a:r>
                <a:r>
                  <a:rPr lang="en-GB" dirty="0">
                    <a:latin typeface="Courier"/>
                  </a:rPr>
                  <a:t>]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I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I </a:t>
                </a:r>
                <a:r>
                  <a:rPr lang="en-GB" dirty="0">
                    <a:solidFill>
                      <a:srgbClr val="666666"/>
                    </a:solidFill>
                    <a:latin typeface="Courier"/>
                  </a:rPr>
                  <a:t>*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(</a:t>
                </a:r>
                <a:r>
                  <a:rPr lang="en-GB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GB" dirty="0">
                    <a:latin typeface="Courier"/>
                  </a:rPr>
                  <a:t> </a:t>
                </a:r>
                <a:r>
                  <a:rPr lang="en-GB" dirty="0">
                    <a:solidFill>
                      <a:srgbClr val="666666"/>
                    </a:solidFill>
                    <a:latin typeface="Courier"/>
                  </a:rPr>
                  <a:t>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tau)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 cull the infected population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state[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"I"</a:t>
                </a:r>
                <a:r>
                  <a:rPr lang="en-GB" dirty="0">
                    <a:latin typeface="Courier"/>
                  </a:rPr>
                  <a:t>]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I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b="1" dirty="0">
                    <a:solidFill>
                      <a:srgbClr val="007020"/>
                    </a:solidFill>
                    <a:latin typeface="Courier"/>
                  </a:rPr>
                  <a:t>return</a:t>
                </a:r>
                <a:r>
                  <a:rPr lang="en-GB" dirty="0">
                    <a:latin typeface="Courier"/>
                  </a:rPr>
                  <a:t>(state)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}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A8EDBC-F64F-BE22-F4E7-9BD56258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369860"/>
                <a:ext cx="8464609" cy="4821382"/>
              </a:xfrm>
              <a:prstGeom prst="rect">
                <a:avLst/>
              </a:prstGeom>
              <a:blipFill>
                <a:blip r:embed="rId2"/>
                <a:stretch>
                  <a:fillRect t="-789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16C55-FB0B-8884-7F5D-4C2C41F7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86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6192-E218-0659-935E-635E077F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2BD9-A6D6-3D18-FA94-CC3B3A99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0E3F5-7507-A810-E5F6-86BA9D426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Secondly, we need to write a function which triggers the event</a:t>
            </a:r>
            <a:endParaRPr lang="en-GB" dirty="0"/>
          </a:p>
          <a:p>
            <a:pPr lvl="1"/>
            <a:endParaRPr dirty="0"/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root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(times, state,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){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## Define variables</a:t>
            </a:r>
            <a:br>
              <a:rPr dirty="0"/>
            </a:br>
            <a:r>
              <a:rPr sz="1800" dirty="0">
                <a:latin typeface="Courier"/>
              </a:rPr>
              <a:t>  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I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Extract parameters</a:t>
            </a:r>
            <a:br>
              <a:rPr dirty="0"/>
            </a:br>
            <a:r>
              <a:rPr sz="1800" dirty="0">
                <a:latin typeface="Courier"/>
              </a:rPr>
              <a:t>  K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"K"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Our 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condition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 is if more than half of the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 </a:t>
            </a:r>
            <a:br>
              <a:rPr lang="en-GB" sz="1800" i="1" dirty="0">
                <a:solidFill>
                  <a:srgbClr val="60A0B0"/>
                </a:solidFill>
                <a:latin typeface="Courier"/>
              </a:rPr>
            </a:br>
            <a:r>
              <a:rPr lang="en-GB" sz="1800" i="1" dirty="0">
                <a:solidFill>
                  <a:srgbClr val="60A0B0"/>
                </a:solidFill>
                <a:latin typeface="Courier"/>
              </a:rPr>
              <a:t>  #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target herd size becomes infected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; we want</a:t>
            </a:r>
            <a:br>
              <a:rPr lang="en-GB" sz="1800" i="1" dirty="0">
                <a:solidFill>
                  <a:srgbClr val="60A0B0"/>
                </a:solidFill>
                <a:latin typeface="Courier"/>
              </a:rPr>
            </a:br>
            <a:r>
              <a:rPr lang="en-GB" sz="1800" i="1" dirty="0">
                <a:solidFill>
                  <a:srgbClr val="60A0B0"/>
                </a:solidFill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our indicator to cross zero when this happens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lang="en-GB" sz="1800" dirty="0">
                <a:latin typeface="Courier"/>
              </a:rPr>
              <a:t>indicator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 </a:t>
            </a:r>
            <a:r>
              <a:rPr lang="en-GB"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0.5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800" dirty="0">
                <a:latin typeface="Courier"/>
              </a:rPr>
              <a:t>(</a:t>
            </a:r>
            <a:r>
              <a:rPr lang="en-GB" sz="1800" dirty="0">
                <a:latin typeface="Courier"/>
              </a:rPr>
              <a:t>indicator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A997-B2B2-50D1-CA64-AC3597D7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0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8FEBC-C3E1-B72C-9300-A658D80B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F4C7A9-B433-135C-3CAD-73707EDA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6869"/>
            <a:ext cx="9144000" cy="596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How do we model 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an infectious disease outbreak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using ODEs?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42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08BF-C827-F287-16DF-12693F37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506B-7D0C-310C-B09B-2A83C0F9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6B361-D7BE-14FB-7D50-E25622445D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525604"/>
            <a:ext cx="8229600" cy="3043467"/>
          </a:xfrm>
        </p:spPr>
        <p:txBody>
          <a:bodyPr/>
          <a:lstStyle/>
          <a:p>
            <a:pPr marL="118000" lvl="0" indent="0">
              <a:buNone/>
            </a:pPr>
            <a:r>
              <a:rPr sz="1800" dirty="0" err="1">
                <a:latin typeface="Courier"/>
              </a:rPr>
              <a:t>output_raw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state,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times =</a:t>
            </a:r>
            <a:r>
              <a:rPr sz="1800" dirty="0">
                <a:latin typeface="Courier"/>
              </a:rPr>
              <a:t> times,</a:t>
            </a:r>
            <a:r>
              <a:rPr lang="en-GB" sz="1800" dirty="0">
                <a:latin typeface="Courier"/>
              </a:rPr>
              <a:t>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SI_open_model</a:t>
            </a:r>
            <a:r>
              <a:rPr sz="1800" dirty="0">
                <a:latin typeface="Courier"/>
              </a:rPr>
              <a:t>,</a:t>
            </a:r>
            <a:r>
              <a:rPr lang="en-GB" sz="1800" dirty="0">
                <a:latin typeface="Courier"/>
              </a:rPr>
              <a:t>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parms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parameters,</a:t>
            </a:r>
            <a:r>
              <a:rPr lang="en-GB"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method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lsoda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events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event_I_cull</a:t>
            </a:r>
            <a:r>
              <a:rPr sz="1800" dirty="0">
                <a:latin typeface="Courier"/>
              </a:rPr>
              <a:t>,</a:t>
            </a:r>
            <a:r>
              <a:rPr lang="en-GB"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root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rootfun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root)</a:t>
            </a:r>
            <a:endParaRPr lang="en-GB" sz="1800" dirty="0">
              <a:latin typeface="Courier"/>
            </a:endParaRPr>
          </a:p>
          <a:p>
            <a:pPr marL="1270000" lvl="0" indent="0">
              <a:buNone/>
            </a:pPr>
            <a:endParaRPr sz="1800" dirty="0">
              <a:latin typeface="Courier"/>
            </a:endParaRPr>
          </a:p>
          <a:p>
            <a:pPr marL="0" lvl="0" indent="0">
              <a:buNone/>
            </a:pPr>
            <a:r>
              <a:rPr sz="2400" dirty="0"/>
              <a:t>What does the output look like?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F31DF-4621-E1CA-E404-D5299D335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894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EA5B-EA73-3A8C-B06E-93E66C65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8A34-E6AA-BFB7-9C0D-49E8F015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</a:t>
            </a:r>
            <a:r>
              <a:rPr lang="en-GB" sz="2400" dirty="0" err="1"/>
              <a:t>Rcpp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5CEF1-3F9B-A3A0-BFF2-12E1361B6D41}"/>
              </a:ext>
            </a:extLst>
          </p:cNvPr>
          <p:cNvSpPr txBox="1">
            <a:spLocks/>
          </p:cNvSpPr>
          <p:nvPr/>
        </p:nvSpPr>
        <p:spPr>
          <a:xfrm>
            <a:off x="457200" y="151094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400" dirty="0" err="1"/>
              <a:t>Rcpp</a:t>
            </a:r>
            <a:r>
              <a:rPr lang="en-GB" sz="2400" dirty="0"/>
              <a:t> is an R package that provides an interface between R and C++</a:t>
            </a:r>
          </a:p>
          <a:p>
            <a:pPr lvl="1"/>
            <a:r>
              <a:rPr lang="en-GB" sz="2400" dirty="0"/>
              <a:t>The </a:t>
            </a:r>
            <a:r>
              <a:rPr lang="en-GB" sz="2400" dirty="0" err="1">
                <a:latin typeface="Courier"/>
              </a:rPr>
              <a:t>func</a:t>
            </a:r>
            <a:r>
              <a:rPr lang="en-GB" sz="2400" dirty="0"/>
              <a:t> input in </a:t>
            </a:r>
            <a:r>
              <a:rPr lang="en-GB" sz="2400" dirty="0">
                <a:latin typeface="Courier"/>
              </a:rPr>
              <a:t>ode</a:t>
            </a:r>
            <a:r>
              <a:rPr lang="en-GB" sz="2400" dirty="0"/>
              <a:t> can be written in C++</a:t>
            </a:r>
          </a:p>
          <a:p>
            <a:pPr lvl="1"/>
            <a:r>
              <a:rPr lang="en-GB" sz="2400" dirty="0"/>
              <a:t>Overcomes some of R’s speed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E305A-16A6-F631-CB45-7E5B9E945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616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3109-3CDB-DD57-DFAF-7635976EE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78A9-19EE-25E8-360F-D66AE245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</a:t>
            </a:r>
            <a:r>
              <a:rPr lang="en-GB" sz="2400" dirty="0" err="1"/>
              <a:t>Rcpp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23539C-B905-AD52-3550-D6CC47AEC5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252005"/>
            <a:ext cx="8229600" cy="4821382"/>
          </a:xfrm>
        </p:spPr>
        <p:txBody>
          <a:bodyPr/>
          <a:lstStyle/>
          <a:p>
            <a:pPr marL="118000" lvl="0" indent="0">
              <a:buNone/>
            </a:pPr>
            <a:r>
              <a:rPr sz="1300" dirty="0">
                <a:solidFill>
                  <a:srgbClr val="BC7A00"/>
                </a:solidFill>
                <a:latin typeface="Courier"/>
              </a:rPr>
              <a:t>#include </a:t>
            </a:r>
            <a:r>
              <a:rPr sz="1300" dirty="0">
                <a:latin typeface="Courier"/>
              </a:rPr>
              <a:t>&lt;</a:t>
            </a:r>
            <a:r>
              <a:rPr sz="1300" dirty="0" err="1">
                <a:latin typeface="Courier"/>
              </a:rPr>
              <a:t>Rcpp.h</a:t>
            </a:r>
            <a:r>
              <a:rPr sz="1300" dirty="0">
                <a:latin typeface="Courier"/>
              </a:rPr>
              <a:t>&gt;</a:t>
            </a:r>
            <a:br>
              <a:rPr sz="1300" dirty="0"/>
            </a:br>
            <a:r>
              <a:rPr sz="1300" b="1" dirty="0">
                <a:solidFill>
                  <a:srgbClr val="007020"/>
                </a:solidFill>
                <a:latin typeface="Courier"/>
              </a:rPr>
              <a:t>using</a:t>
            </a:r>
            <a:r>
              <a:rPr sz="1300" dirty="0">
                <a:latin typeface="Courier"/>
              </a:rPr>
              <a:t> </a:t>
            </a:r>
            <a:r>
              <a:rPr sz="1300" b="1" dirty="0">
                <a:solidFill>
                  <a:srgbClr val="007020"/>
                </a:solidFill>
                <a:latin typeface="Courier"/>
              </a:rPr>
              <a:t>namespace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Rcpp</a:t>
            </a:r>
            <a:r>
              <a:rPr sz="1300" dirty="0">
                <a:latin typeface="Courier"/>
              </a:rPr>
              <a:t>;</a:t>
            </a:r>
            <a:br>
              <a:rPr sz="1300" dirty="0"/>
            </a:br>
            <a:br>
              <a:rPr sz="1300" dirty="0"/>
            </a:br>
            <a:r>
              <a:rPr sz="1300" i="1" dirty="0">
                <a:solidFill>
                  <a:srgbClr val="60A0B0"/>
                </a:solidFill>
                <a:latin typeface="Courier"/>
              </a:rPr>
              <a:t>// [[</a:t>
            </a:r>
            <a:r>
              <a:rPr sz="1300" i="1" dirty="0" err="1">
                <a:solidFill>
                  <a:srgbClr val="60A0B0"/>
                </a:solidFill>
                <a:latin typeface="Courier"/>
              </a:rPr>
              <a:t>Rcpp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::export]]</a:t>
            </a:r>
            <a:br>
              <a:rPr sz="1300" dirty="0"/>
            </a:br>
            <a:r>
              <a:rPr sz="1300" dirty="0">
                <a:latin typeface="Courier"/>
              </a:rPr>
              <a:t>List </a:t>
            </a:r>
            <a:r>
              <a:rPr sz="1300" dirty="0" err="1">
                <a:latin typeface="Courier"/>
              </a:rPr>
              <a:t>SIR_cpp_model</a:t>
            </a:r>
            <a:r>
              <a:rPr sz="1300" dirty="0">
                <a:latin typeface="Courier"/>
              </a:rPr>
              <a:t>(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</a:t>
            </a:r>
            <a:r>
              <a:rPr lang="en-GB" sz="1300" dirty="0">
                <a:latin typeface="Courier"/>
              </a:rPr>
              <a:t>t</a:t>
            </a:r>
            <a:r>
              <a:rPr sz="1300" dirty="0">
                <a:latin typeface="Courier"/>
              </a:rPr>
              <a:t>,</a:t>
            </a:r>
            <a:r>
              <a:rPr lang="en-GB"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state,</a:t>
            </a:r>
            <a:br>
              <a:rPr sz="1300" dirty="0"/>
            </a:br>
            <a:r>
              <a:rPr lang="en-GB" sz="1300" dirty="0"/>
              <a:t>                                          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parms)</a:t>
            </a:r>
            <a:endParaRPr lang="en-GB" sz="1300" dirty="0">
              <a:latin typeface="Courier"/>
            </a:endParaRPr>
          </a:p>
          <a:p>
            <a:pPr marL="118000" lvl="0" indent="0">
              <a:buNone/>
            </a:pPr>
            <a:r>
              <a:rPr sz="1300" dirty="0">
                <a:latin typeface="Courier"/>
              </a:rPr>
              <a:t>{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</a:t>
            </a:r>
            <a:r>
              <a:rPr lang="en-GB" sz="1300" i="1" dirty="0">
                <a:solidFill>
                  <a:srgbClr val="60A0B0"/>
                </a:solidFill>
                <a:latin typeface="Courier"/>
              </a:rPr>
              <a:t>Get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 variables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S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I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R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"R"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N = S + I + R;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</a:t>
            </a:r>
            <a:r>
              <a:rPr lang="en-GB" sz="1300" i="1" dirty="0">
                <a:solidFill>
                  <a:srgbClr val="60A0B0"/>
                </a:solidFill>
                <a:latin typeface="Courier"/>
              </a:rPr>
              <a:t>Get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 parameters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beta = parms[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"beta"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gamma = parms[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"gamma"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Define differential equations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dS</a:t>
            </a:r>
            <a:r>
              <a:rPr sz="1300" dirty="0">
                <a:latin typeface="Courier"/>
              </a:rPr>
              <a:t> = -(beta * S * I) / N;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dI</a:t>
            </a:r>
            <a:r>
              <a:rPr sz="1300" dirty="0">
                <a:latin typeface="Courier"/>
              </a:rPr>
              <a:t> = (beta * S * I) / N - gamma * I;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dR</a:t>
            </a:r>
            <a:r>
              <a:rPr sz="1300" dirty="0">
                <a:latin typeface="Courier"/>
              </a:rPr>
              <a:t> = gamma * I;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res_vec</a:t>
            </a:r>
            <a:r>
              <a:rPr sz="1300" dirty="0">
                <a:latin typeface="Courier"/>
              </a:rPr>
              <a:t> =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::create(</a:t>
            </a:r>
            <a:r>
              <a:rPr sz="1300" dirty="0" err="1">
                <a:latin typeface="Courier"/>
              </a:rPr>
              <a:t>dS</a:t>
            </a:r>
            <a:r>
              <a:rPr sz="1300" dirty="0">
                <a:latin typeface="Courier"/>
              </a:rPr>
              <a:t>, </a:t>
            </a:r>
            <a:r>
              <a:rPr sz="1300" dirty="0" err="1">
                <a:latin typeface="Courier"/>
              </a:rPr>
              <a:t>dI</a:t>
            </a:r>
            <a:r>
              <a:rPr sz="1300" dirty="0">
                <a:latin typeface="Courier"/>
              </a:rPr>
              <a:t>, </a:t>
            </a:r>
            <a:r>
              <a:rPr sz="1300" dirty="0" err="1">
                <a:latin typeface="Courier"/>
              </a:rPr>
              <a:t>dR</a:t>
            </a:r>
            <a:r>
              <a:rPr sz="1300" dirty="0">
                <a:latin typeface="Courier"/>
              </a:rPr>
              <a:t> );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List res = List::create(</a:t>
            </a:r>
            <a:r>
              <a:rPr sz="1300" dirty="0" err="1">
                <a:latin typeface="Courier"/>
              </a:rPr>
              <a:t>res_vec</a:t>
            </a:r>
            <a:r>
              <a:rPr sz="1300" dirty="0">
                <a:latin typeface="Courier"/>
              </a:rPr>
              <a:t>);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300" dirty="0">
                <a:latin typeface="Courier"/>
              </a:rPr>
              <a:t>(res);</a:t>
            </a:r>
            <a:br>
              <a:rPr sz="1300" dirty="0"/>
            </a:br>
            <a:r>
              <a:rPr sz="13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5CBDC-1C53-4BD9-D572-0F7B0328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95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C55F-F7F4-91AD-B92A-0EFF3215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A75C4E-4EEC-B5FD-21ED-9B6029FC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56"/>
            <a:ext cx="9144000" cy="83530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400" dirty="0">
                <a:solidFill>
                  <a:schemeClr val="tx2"/>
                </a:solidFill>
              </a:rPr>
              <a:t>Practical part 2</a:t>
            </a:r>
          </a:p>
        </p:txBody>
      </p:sp>
    </p:spTree>
    <p:extLst>
      <p:ext uri="{BB962C8B-B14F-4D97-AF65-F5344CB8AC3E}">
        <p14:creationId xmlns:p14="http://schemas.microsoft.com/office/powerpoint/2010/main" val="1519978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D70A-A8C5-ECA3-655B-9AF693BE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BDBD-2FCB-DDE3-28BD-9EF2D0B3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Practical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39B8-26B3-D691-0156-690C9675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Objective: implement SIR with time dependent transmission and use the events function in </a:t>
            </a:r>
            <a:r>
              <a:rPr lang="en-GB" sz="2400" dirty="0" err="1"/>
              <a:t>deSolve</a:t>
            </a:r>
            <a:endParaRPr lang="en-GB" sz="2400" dirty="0"/>
          </a:p>
          <a:p>
            <a:pPr lvl="1"/>
            <a:r>
              <a:rPr lang="en-GB" sz="2400" dirty="0"/>
              <a:t>Answer parts I, II</a:t>
            </a:r>
          </a:p>
          <a:p>
            <a:pPr lvl="1"/>
            <a:r>
              <a:rPr lang="en-GB" sz="2400" dirty="0"/>
              <a:t>Part III is optional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C7503-366C-B8C6-328E-032593780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8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7359-BCD0-580E-F201-4269C5D0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743E1-21AD-3668-D37B-8A0938DFE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With variables:</a:t>
                </a:r>
              </a:p>
              <a:p>
                <a:r>
                  <a:rPr lang="en-GB" dirty="0"/>
                  <a:t>	</a:t>
                </a:r>
                <a:r>
                  <a:rPr lang="en-GB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the number of susceptible people</a:t>
                </a:r>
              </a:p>
              <a:p>
                <a:r>
                  <a:rPr lang="en-GB" dirty="0"/>
                  <a:t>	</a:t>
                </a:r>
                <a:r>
                  <a:rPr lang="en-GB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the number of infectious people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number of recovered people</a:t>
                </a:r>
              </a:p>
              <a:p>
                <a:endParaRPr lang="en-GB" dirty="0"/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total number of people</a:t>
                </a:r>
              </a:p>
              <a:p>
                <a:endParaRPr lang="en-GB" dirty="0"/>
              </a:p>
              <a:p>
                <a:r>
                  <a:rPr lang="en-GB" dirty="0"/>
                  <a:t>Let’s look at the “infection” and “recovery” transitions in more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743E1-21AD-3668-D37B-8A0938DFE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7023-D00E-0301-E965-97B2414E8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1DF0B-7BB5-4F79-F66C-C3324BB5DBD5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0E0C1-2223-2931-245B-E6A3E8CEFCCE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1CBB30-CE1E-6D84-FE9F-5C44DA9A85EA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0D532-5F56-E6AD-9C1C-F710CB1B9F3F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955C0-A2A6-6A58-A151-109055E088D7}"/>
              </a:ext>
            </a:extLst>
          </p:cNvPr>
          <p:cNvSpPr txBox="1"/>
          <p:nvPr/>
        </p:nvSpPr>
        <p:spPr>
          <a:xfrm>
            <a:off x="0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susceptible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B86C3-94C3-7EE9-F960-9F990DA20D01}"/>
              </a:ext>
            </a:extLst>
          </p:cNvPr>
          <p:cNvSpPr txBox="1"/>
          <p:nvPr/>
        </p:nvSpPr>
        <p:spPr>
          <a:xfrm>
            <a:off x="3368374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infectious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2569F-C9D7-6233-20BF-93EAC8466EC8}"/>
              </a:ext>
            </a:extLst>
          </p:cNvPr>
          <p:cNvSpPr txBox="1"/>
          <p:nvPr/>
        </p:nvSpPr>
        <p:spPr>
          <a:xfrm>
            <a:off x="6798306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recovered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A9B609-339D-4698-E4C4-A672313ABA5D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62242-E1FB-E2E7-B1A1-C9C09D610856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89006-EEA9-5621-E27F-E863F1A9D033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34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SHTM_Presentation_Template_4.3.potx" id="{36DD23E2-2B4D-4C02-87ED-940A54CBCDE4}" vid="{3E1D11D4-E105-447B-B68A-CA0B015ED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4822</TotalTime>
  <Words>5535</Words>
  <Application>Microsoft Macintosh PowerPoint</Application>
  <PresentationFormat>On-screen Show (4:3)</PresentationFormat>
  <Paragraphs>783</Paragraphs>
  <Slides>84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Cambria Math</vt:lpstr>
      <vt:lpstr>Courier</vt:lpstr>
      <vt:lpstr>Lucida Console</vt:lpstr>
      <vt:lpstr>merriweather</vt:lpstr>
      <vt:lpstr>open sans</vt:lpstr>
      <vt:lpstr>open sans</vt:lpstr>
      <vt:lpstr>Main_Presentation_Title_Page</vt:lpstr>
      <vt:lpstr>Ordinary Differential Equations</vt:lpstr>
      <vt:lpstr>Outline for session 1</vt:lpstr>
      <vt:lpstr>Ordinary differential equations</vt:lpstr>
      <vt:lpstr>Reminder: Difference equations</vt:lpstr>
      <vt:lpstr>Ordinary differential equations</vt:lpstr>
      <vt:lpstr>Ordinary differential equations</vt:lpstr>
      <vt:lpstr>Ordinary differential equations</vt:lpstr>
      <vt:lpstr>How do we model  an infectious disease outbreak using ODEs?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Solving ODE models in R with the deSolve package</vt:lpstr>
      <vt:lpstr>Using the R package deSolve</vt:lpstr>
      <vt:lpstr>Susceptible Infected (SI) model</vt:lpstr>
      <vt:lpstr>Solving SI model using deSolve</vt:lpstr>
      <vt:lpstr>Solving SI model using deSolve</vt:lpstr>
      <vt:lpstr>Solving SI model using deSolve</vt:lpstr>
      <vt:lpstr>Solving SI model using deSolve</vt:lpstr>
      <vt:lpstr>Solving SI model using deSolve</vt:lpstr>
      <vt:lpstr>Solving SI model using deSolve</vt:lpstr>
      <vt:lpstr>Practical 1 Solving ODEs using deSolve</vt:lpstr>
      <vt:lpstr>Practical 1</vt:lpstr>
      <vt:lpstr>Practical 1: SI model</vt:lpstr>
      <vt:lpstr>Practical 1: SI model</vt:lpstr>
      <vt:lpstr>Practical 1: SI model</vt:lpstr>
      <vt:lpstr>Practical 1: SI model</vt:lpstr>
      <vt:lpstr>Practical 1: SIR model</vt:lpstr>
      <vt:lpstr>Practical 1: SEIR model</vt:lpstr>
      <vt:lpstr>ODEs session 1 summary</vt:lpstr>
      <vt:lpstr>Ordinary Differential Equations, session 2</vt:lpstr>
      <vt:lpstr>Outline for session 2</vt:lpstr>
      <vt:lpstr>Ordinary differential equations: Recap</vt:lpstr>
      <vt:lpstr>How does numerical  integration of ODEs work?</vt:lpstr>
      <vt:lpstr>Numerical integration</vt:lpstr>
      <vt:lpstr>Euler’s method</vt:lpstr>
      <vt:lpstr>Euler’s method</vt:lpstr>
      <vt:lpstr>Euler’s method</vt:lpstr>
      <vt:lpstr>Quadratic method</vt:lpstr>
      <vt:lpstr>Quadratic method</vt:lpstr>
      <vt:lpstr>Quadratic method</vt:lpstr>
      <vt:lpstr>Quadratic method</vt:lpstr>
      <vt:lpstr>Quadratic method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Usage in deSolve</vt:lpstr>
      <vt:lpstr>Usage in deSolve</vt:lpstr>
      <vt:lpstr>Usage in deSolve</vt:lpstr>
      <vt:lpstr>Advanced use of deSolve</vt:lpstr>
      <vt:lpstr>Advanced use of deSolve package</vt:lpstr>
      <vt:lpstr>Time dependent parameters</vt:lpstr>
      <vt:lpstr>Time dependent parameters</vt:lpstr>
      <vt:lpstr>Time dependent parameters</vt:lpstr>
      <vt:lpstr>Events</vt:lpstr>
      <vt:lpstr>Events</vt:lpstr>
      <vt:lpstr>Time dependent parameters</vt:lpstr>
      <vt:lpstr>Time dependent parameters</vt:lpstr>
      <vt:lpstr>Using ‘events’ in deSolve</vt:lpstr>
      <vt:lpstr>Using ‘events’ in deSolve</vt:lpstr>
      <vt:lpstr>Using ‘events’ in deSolve</vt:lpstr>
      <vt:lpstr>Using ‘events’ in deSolve</vt:lpstr>
      <vt:lpstr>Using ‘events’ in deSolve</vt:lpstr>
      <vt:lpstr>Using ‘events’ in deSolve</vt:lpstr>
      <vt:lpstr>Using Rcpp</vt:lpstr>
      <vt:lpstr>Using Rcpp</vt:lpstr>
      <vt:lpstr>Practical part 2</vt:lpstr>
      <vt:lpstr>Practical part 2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23</TotalTime>
  <Words>14</Words>
  <Application>Microsoft Office PowerPoint</Application>
  <PresentationFormat>On-screen Show (4:3)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merriweather</vt:lpstr>
      <vt:lpstr>Open Sans</vt:lpstr>
      <vt:lpstr>Open Sans</vt:lpstr>
      <vt:lpstr>Main_Presentation_Title_Page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London School of Hygiene &amp; Tropical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Ordinary differential equations</dc:title>
  <dc:creator>Amanda Minter</dc:creator>
  <cp:keywords/>
  <cp:lastModifiedBy>Nicholas Davies</cp:lastModifiedBy>
  <cp:revision>100</cp:revision>
  <dcterms:created xsi:type="dcterms:W3CDTF">2019-06-14T11:04:30Z</dcterms:created>
  <dcterms:modified xsi:type="dcterms:W3CDTF">2024-09-10T11:50:20Z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../../Infrastructure/extras.bib</vt:lpwstr>
  </property>
  <property fmtid="{D5CDD505-2E9C-101B-9397-08002B2CF9AE}" pid="3" name="csl">
    <vt:lpwstr>../../Infrastructure/chicago-author-date.csl</vt:lpwstr>
  </property>
  <property fmtid="{D5CDD505-2E9C-101B-9397-08002B2CF9AE}" pid="4" name="date">
    <vt:lpwstr>June 2019</vt:lpwstr>
  </property>
  <property fmtid="{D5CDD505-2E9C-101B-9397-08002B2CF9AE}" pid="5" name="header-includes">
    <vt:lpwstr>---------</vt:lpwstr>
  </property>
  <property fmtid="{D5CDD505-2E9C-101B-9397-08002B2CF9AE}" pid="6" name="output">
    <vt:lpwstr/>
  </property>
  <property fmtid="{D5CDD505-2E9C-101B-9397-08002B2CF9AE}" pid="7" name="tables">
    <vt:lpwstr>yes</vt:lpwstr>
  </property>
</Properties>
</file>